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55" r:id="rId2"/>
    <p:sldId id="385" r:id="rId3"/>
    <p:sldId id="386" r:id="rId4"/>
    <p:sldId id="364" r:id="rId5"/>
    <p:sldId id="365" r:id="rId6"/>
    <p:sldId id="356" r:id="rId7"/>
    <p:sldId id="375" r:id="rId8"/>
    <p:sldId id="376" r:id="rId9"/>
    <p:sldId id="377" r:id="rId10"/>
    <p:sldId id="378" r:id="rId11"/>
    <p:sldId id="383" r:id="rId12"/>
    <p:sldId id="358" r:id="rId13"/>
    <p:sldId id="360" r:id="rId14"/>
    <p:sldId id="3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104" d="100"/>
          <a:sy n="104" d="100"/>
        </p:scale>
        <p:origin x="114" y="12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ntrans.gov.ru/documents/8/975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yuid.ru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&#1102;&#1080;&#1076;&#1088;&#1086;&#1089;&#1089;&#1080;&#1080;.&#1088;&#1092;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witter.com/uidrf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vk.com/public185924394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instagram.com/uidrf/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egalacts.ru/doc/federalnyi-zakon-ot-10121995-n-196-fz-o/" TargetMode="External"/><Relationship Id="rId4" Type="http://schemas.openxmlformats.org/officeDocument/2006/relationships/hyperlink" Target="http://government.ru/docs/3110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</a:rPr>
              <a:t>ТЕНДЕНЦИИ РАЗВИТИЯ ДВИЖЕНИЯ ЮИД В РОССИИ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704631" y="1"/>
            <a:ext cx="2441404" cy="6857999"/>
            <a:chOff x="6704631" y="1"/>
            <a:chExt cx="2441404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9809" y="932158"/>
            <a:ext cx="69270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открытость проводимой работы для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общества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концентрация усилий на </a:t>
            </a:r>
            <a:r>
              <a:rPr lang="ru-RU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малозатратных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, но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эффективных мероприятиях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по снижению уровня дорожно-транспортного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травматизма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приоритет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использования современных технологий в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деятельности по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обеспечению безопасности дорожного движения (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интеллектуальных транспортных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систем, глобальных навигационных систем,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систем автоматизации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процесса управления, а также активной и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пассивной безопасности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транспортных средств, иных перспективных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систем, позволяющих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качественно влиять на предупреждение и снижение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тяжести последствий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дорожно-транспортных происшествий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lvl="0" indent="-342900" algn="just">
              <a:defRPr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планирование и актуализация мероприятий на основе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результатов постоянного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мониторинга наиболее проблемных зон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безопасности дорожного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движения, а также с учетом признанных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международным экспертным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сообществом факторов риска (превышение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установленного ограничения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скорости движения, управление транспортным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средством в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состоянии опьянения, неиспользование ремней безопасности,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детских удерживающих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систем (устройств), защитных шлемов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lvl="0" indent="-342900" algn="just">
              <a:defRPr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приоритет обеспечения безопасности уязвимых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участников дорожного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движения (дети, пешеходы, инвалиды),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пассажирских и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грузовых перевозок.</a:t>
            </a:r>
          </a:p>
          <a:p>
            <a:pPr lvl="0"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СТРАТЕГИИ РЕАЛИЗАЦИЯ СТРАТЕГИИ ОСНОВЫВАЮТСЯ НА СЛЕДУЮЩИХ ПРИНЦИПАХ: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704631" y="1"/>
            <a:ext cx="2441404" cy="6857999"/>
            <a:chOff x="6704631" y="1"/>
            <a:chExt cx="2441404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sz="2000" baseline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Паспорт федерального 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проекта</a:t>
            </a:r>
          </a:p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"Безопасность дорожного 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движения»</a:t>
            </a:r>
          </a:p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20.12.2018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915" y="1253545"/>
            <a:ext cx="4276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https://mintrans.gov.ru/documents/8/9757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011175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совершенствование </a:t>
            </a:r>
            <a:r>
              <a:rPr lang="ru-RU" dirty="0"/>
              <a:t>обучения детей </a:t>
            </a:r>
            <a:r>
              <a:rPr lang="ru-RU" dirty="0" smtClean="0"/>
              <a:t>основам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ПДД и привитие им навыков </a:t>
            </a:r>
            <a:r>
              <a:rPr lang="ru-RU" dirty="0" smtClean="0"/>
              <a:t>безопасного </a:t>
            </a:r>
            <a:r>
              <a:rPr lang="ru-RU" dirty="0"/>
              <a:t>поведения на дорогах.</a:t>
            </a:r>
          </a:p>
        </p:txBody>
      </p:sp>
    </p:spTree>
    <p:extLst>
      <p:ext uri="{BB962C8B-B14F-4D97-AF65-F5344CB8AC3E}">
        <p14:creationId xmlns:p14="http://schemas.microsoft.com/office/powerpoint/2010/main" val="42049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Прямоугольник 2"/>
          <p:cNvSpPr/>
          <p:nvPr/>
        </p:nvSpPr>
        <p:spPr>
          <a:xfrm>
            <a:off x="122025" y="545060"/>
            <a:ext cx="6802055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КОНЦЕПЦИЯ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400" dirty="0">
                <a:solidFill>
                  <a:srgbClr val="C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и</a:t>
            </a:r>
            <a:r>
              <a:rPr lang="ru-RU" sz="24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нформационно-пропагандистского проекта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400" dirty="0">
                <a:solidFill>
                  <a:srgbClr val="C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п</a:t>
            </a:r>
            <a:r>
              <a:rPr lang="ru-RU" sz="24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 организации работы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по привитию детям навыков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безопасного участия в дорожном движении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 и вовлечению их в деятельность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4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отрядов юных инспекторов движения</a:t>
            </a:r>
            <a:endParaRPr lang="ru-RU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44143"/>
              </p:ext>
            </p:extLst>
          </p:nvPr>
        </p:nvGraphicFramePr>
        <p:xfrm>
          <a:off x="2229541" y="845787"/>
          <a:ext cx="4640514" cy="2380681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xmlns="" val="3877774385"/>
                    </a:ext>
                  </a:extLst>
                </a:gridCol>
              </a:tblGrid>
              <a:tr h="484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8-9</a:t>
                      </a:r>
                      <a:r>
                        <a:rPr lang="ru-RU" sz="1800" baseline="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 лет - «Юный инспектор движения»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0514997"/>
                  </a:ext>
                </a:extLst>
              </a:tr>
              <a:tr h="4678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10-12 лет - «Лидер ЮИД»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4672061"/>
                  </a:ext>
                </a:extLst>
              </a:tr>
              <a:tr h="4040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13-14 лет - «Волонтер ЮИД»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850044"/>
                  </a:ext>
                </a:extLst>
              </a:tr>
              <a:tr h="4359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15-16 лет – «Наставник ЮИД»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476171"/>
                  </a:ext>
                </a:extLst>
              </a:tr>
              <a:tr h="588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17-18 лет - «Профессия ЮИД»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0878"/>
            <a:ext cx="7886700" cy="1171741"/>
          </a:xfrm>
        </p:spPr>
        <p:txBody>
          <a:bodyPr>
            <a:noAutofit/>
          </a:bodyPr>
          <a:lstStyle/>
          <a:p>
            <a:r>
              <a:rPr lang="ru-RU" sz="2400" dirty="0"/>
              <a:t>Предполагает организацию внеурочной деятельности </a:t>
            </a:r>
            <a:r>
              <a:rPr lang="ru-RU" sz="2400" dirty="0" smtClean="0"/>
              <a:t>несовершеннолетних и реализацию </a:t>
            </a:r>
            <a:r>
              <a:rPr lang="ru-RU" sz="2400" dirty="0"/>
              <a:t>мероприятий по ПДДТТ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8577" t="20961" r="9525" b="5321"/>
          <a:stretch/>
        </p:blipFill>
        <p:spPr>
          <a:xfrm>
            <a:off x="496870" y="3311299"/>
            <a:ext cx="4621885" cy="33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36999"/>
              </p:ext>
            </p:extLst>
          </p:nvPr>
        </p:nvGraphicFramePr>
        <p:xfrm>
          <a:off x="231698" y="179109"/>
          <a:ext cx="6340337" cy="7045522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xmlns="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xmlns="" val="3010668955"/>
                    </a:ext>
                  </a:extLst>
                </a:gridCol>
              </a:tblGrid>
              <a:tr h="6615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Единая атрибутика и стиль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5337288"/>
                  </a:ext>
                </a:extLst>
              </a:tr>
              <a:tr h="9658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Единая информационная  и организационно-методическая база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9615442"/>
                  </a:ext>
                </a:extLst>
              </a:tr>
              <a:tr h="12852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Направления обучения отрядов ЮИД – ПДД, первая помощь и методы пропаганды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9202294"/>
                  </a:ext>
                </a:extLst>
              </a:tr>
              <a:tr h="923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Мероприятия охватывают всех участников дорожного движения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50738406"/>
                  </a:ext>
                </a:extLst>
              </a:tr>
              <a:tr h="4398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Проект</a:t>
                      </a:r>
                      <a:r>
                        <a:rPr lang="ru-RU" sz="20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Мобильный ЮИД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2381704"/>
                  </a:ext>
                </a:extLst>
              </a:tr>
              <a:tr h="9466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 работы отряда ЮИД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2401341"/>
                  </a:ext>
                </a:extLst>
              </a:tr>
              <a:tr h="923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Рекомендации по системе оценки эффективности работы организации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58854235"/>
                  </a:ext>
                </a:extLst>
              </a:tr>
              <a:tr h="698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9178677"/>
                  </a:ext>
                </a:extLst>
              </a:tr>
              <a:tr h="2008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6527748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464563" y="187314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4563" y="936502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4563" y="1920473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02396" y="3069000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3994333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00815" y="4805023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74620" y="5550356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Интернет-марафон - это мероприятие, которое проводится в режиме онлайн, длится несколько дней и посвящено определенной теме.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(548,380)</a:t>
            </a:r>
          </a:p>
          <a:p>
            <a:r>
              <a:rPr lang="ru-RU" dirty="0" smtClean="0"/>
              <a:t>Викторины «ПДД для всех»  (материалы в ВК)</a:t>
            </a:r>
          </a:p>
          <a:p>
            <a:r>
              <a:rPr lang="ru-RU" dirty="0" smtClean="0"/>
              <a:t>Акции</a:t>
            </a:r>
          </a:p>
          <a:p>
            <a:r>
              <a:rPr lang="ru-RU" dirty="0" smtClean="0"/>
              <a:t>Фотографии уроков и занятий</a:t>
            </a:r>
          </a:p>
          <a:p>
            <a:r>
              <a:rPr lang="ru-RU" dirty="0" smtClean="0"/>
              <a:t>Памятки</a:t>
            </a:r>
          </a:p>
          <a:p>
            <a:r>
              <a:rPr lang="ru-RU" dirty="0"/>
              <a:t>О</a:t>
            </a:r>
            <a:r>
              <a:rPr lang="ru-RU" dirty="0" smtClean="0"/>
              <a:t>нлайн-игры и опросы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</a:rPr>
              <a:t>Распространенные формы интернет-мероприятий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09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2551" b="8163"/>
          <a:stretch/>
        </p:blipFill>
        <p:spPr>
          <a:xfrm>
            <a:off x="191276" y="0"/>
            <a:ext cx="3955851" cy="2825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859" r="1162" b="13292"/>
          <a:stretch/>
        </p:blipFill>
        <p:spPr>
          <a:xfrm>
            <a:off x="191276" y="3429000"/>
            <a:ext cx="4078196" cy="2734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4445" r="2165" b="4445"/>
          <a:stretch/>
        </p:blipFill>
        <p:spPr>
          <a:xfrm>
            <a:off x="4762816" y="706920"/>
            <a:ext cx="4226696" cy="3148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3398" b="5424"/>
          <a:stretch/>
        </p:blipFill>
        <p:spPr>
          <a:xfrm>
            <a:off x="4762816" y="3899350"/>
            <a:ext cx="3870065" cy="28228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1930" y="2839068"/>
            <a:ext cx="267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http://www.dddgazeta.ru/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04290" y="6199724"/>
            <a:ext cx="231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http://bdd-eor.edu.ru/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68881" y="60589"/>
            <a:ext cx="5015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www.fcp-pbdd.ru/press_center/news/programm/45798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25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6370" y="78683"/>
            <a:ext cx="2687274" cy="6636956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ИНФОРМАЦИОННЫЕ РЕСУРСЫ</a:t>
            </a:r>
          </a:p>
          <a:p>
            <a:pPr lvl="0">
              <a:defRPr/>
            </a:pPr>
            <a:endParaRPr lang="ru-RU" sz="2000" dirty="0"/>
          </a:p>
          <a:p>
            <a:pPr lvl="0"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11308"/>
              </p:ext>
            </p:extLst>
          </p:nvPr>
        </p:nvGraphicFramePr>
        <p:xfrm>
          <a:off x="786874" y="205503"/>
          <a:ext cx="7753812" cy="66524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20384"/>
                <a:gridCol w="4333428"/>
              </a:tblGrid>
              <a:tr h="1463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Сайт юидроссии.рф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2"/>
                        </a:rPr>
                        <a:t>https://xn--d1ahba2alia5i.xn--p1ai/</a:t>
                      </a:r>
                      <a:endParaRPr lang="ru-RU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70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Сайт </a:t>
                      </a:r>
                      <a:r>
                        <a:rPr lang="en-US" sz="1800" dirty="0" smtClean="0"/>
                        <a:t>yuid.ru</a:t>
                      </a:r>
                      <a:endParaRPr lang="ru-RU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hlinkClick r:id="rId3"/>
                        </a:rPr>
                        <a:t>https://yuid.ru/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245705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ru-RU" dirty="0" smtClean="0"/>
                        <a:t>Инстаграм</a:t>
                      </a:r>
                    </a:p>
                    <a:p>
                      <a:pPr lvl="0" algn="l">
                        <a:defRPr/>
                      </a:pPr>
                      <a:r>
                        <a:rPr lang="en-US" sz="1400" dirty="0" smtClean="0">
                          <a:hlinkClick r:id="rId4"/>
                        </a:rPr>
                        <a:t>https://www.instagram.com/uidrf/</a:t>
                      </a:r>
                      <a:endParaRPr lang="ru-RU" sz="1400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42295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ru-RU" sz="2000" dirty="0" smtClean="0"/>
                        <a:t>Группа </a:t>
                      </a:r>
                      <a:r>
                        <a:rPr lang="ru-RU" sz="2000" dirty="0" err="1" smtClean="0"/>
                        <a:t>Вконтакте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 lvl="0" algn="l">
                        <a:defRPr/>
                      </a:pPr>
                      <a:r>
                        <a:rPr lang="en-US" sz="1800" dirty="0" smtClean="0">
                          <a:hlinkClick r:id="rId5"/>
                        </a:rPr>
                        <a:t>https://vk.com/public185924394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131035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ru-RU" sz="1800" dirty="0" err="1" smtClean="0"/>
                        <a:t>Твиттер</a:t>
                      </a:r>
                      <a:r>
                        <a:rPr lang="ru-RU" sz="1800" dirty="0" smtClean="0"/>
                        <a:t> –</a:t>
                      </a:r>
                    </a:p>
                    <a:p>
                      <a:pPr lvl="0" algn="l">
                        <a:defRPr/>
                      </a:pPr>
                      <a:r>
                        <a:rPr lang="en-US" dirty="0" smtClean="0">
                          <a:hlinkClick r:id="rId6"/>
                        </a:rPr>
                        <a:t>https://twitter.com/uidrf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45" y="163524"/>
            <a:ext cx="2352926" cy="144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1" y="3867774"/>
            <a:ext cx="2264029" cy="185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45" y="5124371"/>
            <a:ext cx="2224724" cy="159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1" y="1482586"/>
            <a:ext cx="2654464" cy="16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45" y="2485248"/>
            <a:ext cx="2224724" cy="177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6" y="106611"/>
            <a:ext cx="5099938" cy="532322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26" y="3035431"/>
            <a:ext cx="4472226" cy="3577781"/>
          </a:xfrm>
        </p:spPr>
      </p:pic>
    </p:spTree>
    <p:extLst>
      <p:ext uri="{BB962C8B-B14F-4D97-AF65-F5344CB8AC3E}">
        <p14:creationId xmlns:p14="http://schemas.microsoft.com/office/powerpoint/2010/main" val="28391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6818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МЕТОДИЧЕКСИЕ МАТЕРИАЛЫ</a:t>
            </a:r>
          </a:p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Где размещены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704631" y="1"/>
            <a:ext cx="2441404" cy="6857999"/>
            <a:chOff x="6704631" y="1"/>
            <a:chExt cx="2441404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2" y="1372237"/>
            <a:ext cx="7104334" cy="4604039"/>
          </a:xfrm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704631" y="1"/>
            <a:ext cx="2441404" cy="6857999"/>
            <a:chOff x="6704631" y="1"/>
            <a:chExt cx="2441404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(утверждена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распоряжением Правительства Российской Федерации от 8 января 2018 г. №1-р)</a:t>
            </a:r>
          </a:p>
          <a:p>
            <a:pPr lvl="0">
              <a:defRPr/>
            </a:pPr>
            <a:endParaRPr lang="ru-RU" sz="2000" baseline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2000" dirty="0">
                <a:hlinkClick r:id="rId4"/>
              </a:rPr>
              <a:t>http://government.ru/docs/31102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pPr lvl="0"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Глоссарий</a:t>
            </a:r>
          </a:p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"правила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движения" - Правила дорожного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 Российской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Федерации, утвержденные постановлением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Совета Министров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- Правительства Российской Федерации от 23 октября 1993 г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№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1090 "О правилах дорожного движения";</a:t>
            </a:r>
          </a:p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"социальный риск" - число лиц, погибших 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дорожно-транспортных происшествиях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на 100 тыс. населения;</a:t>
            </a:r>
          </a:p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"транспортный риск" - число лиц, погибших в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дорожнотранспортных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происшествиях, на 10 тыс. транспортных средств.</a:t>
            </a:r>
          </a:p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Термины "безопасность дорожного движения", "водитель</a:t>
            </a:r>
          </a:p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транспортного средства", "дорога", "дорожно-транспортное</a:t>
            </a:r>
          </a:p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происшествие", "дорожное движение", "обеспечение безопасности</a:t>
            </a:r>
          </a:p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движения", "организация дорожного движения", "участник</a:t>
            </a:r>
          </a:p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движения", "пассажир", "пешеход", "транспортное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средство« используются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значениях, предусмотренных </a:t>
            </a:r>
            <a:r>
              <a:rPr lang="ru-RU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Федеральным </a:t>
            </a:r>
            <a:r>
              <a:rPr lang="ru-RU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законом "О </a:t>
            </a:r>
            <a:r>
              <a:rPr lang="ru-RU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 дорожного движения</a:t>
            </a:r>
            <a:r>
              <a:rPr lang="ru-RU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</a:t>
            </a:r>
            <a:r>
              <a:rPr lang="en-US" sz="1600" b="1" dirty="0">
                <a:solidFill>
                  <a:srgbClr val="FF0000"/>
                </a:solidFill>
                <a:hlinkClick r:id="rId5"/>
              </a:rPr>
              <a:t> </a:t>
            </a:r>
            <a:r>
              <a:rPr lang="en-US" sz="1600" dirty="0">
                <a:hlinkClick r:id="rId5"/>
              </a:rPr>
              <a:t>https://legalacts.ru/doc/federalnyi-zakon-ot-10121995-n-196-fz-o/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СТРАТЕГИЯ БЕЗОПАСНОСТИ ДОРОЖНОГО ДВИЖЕНИЯ В РФ НА 2018-2024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704631" y="1"/>
            <a:ext cx="2441404" cy="6857999"/>
            <a:chOff x="6704631" y="1"/>
            <a:chExt cx="2441404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sz="2000" baseline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изменение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поведения участников дорожного движения с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целью безусловного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соблюдения норм и правил дорожного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повышение защищенности от дорожно-транспортных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происшествий 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их последствий наиболее уязвимых участников дорожного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движения, прежде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всего детей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пешеходов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ОСНОВНЫМИ НАПРАВЛЕНИЯМИ РЕАЛИЗАЦИИ СТРАТЕГИИ ЯВЛЯЮТСЯ: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704631" y="1"/>
            <a:ext cx="2441404" cy="6857999"/>
            <a:chOff x="6704631" y="1"/>
            <a:chExt cx="2441404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разработка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и реализация специальных, в том числе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образовательных, программ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для населения с целью формирования стереотипов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безопасного поведения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на улицах и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дорогах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совершенствование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практики проведения и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нформационно-разъяснительной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работы, осуществляемой средствами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массовой информации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, с целью изменения поведения участников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формирование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в общественном сознании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негативного отношения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к нарушителям правил дорожного движения и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фактам агрессивного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поведения на дороге, развития принципов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сотрудничества, взаимного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доверия и взаимопомощи между участниками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положительного имиджа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сотрудников Госавтоинспекции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как представителей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органа, осуществляющего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контрольно-надзорные функции в области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вовлечение общественных организаций, ассоциаций,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субъектов, осуществляющих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деятельность в сфере промышленности,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структур российского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бизнес-сообщества в профилактическую работу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повышению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безопасности дорожного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</a:t>
            </a:r>
          </a:p>
          <a:p>
            <a:pPr marL="342900" lvl="0" indent="-342900" algn="just">
              <a:buFont typeface="Arial" pitchFamily="34" charset="0"/>
              <a:buChar char="•"/>
              <a:defRPr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  <a:defRPr/>
            </a:pP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комплекса мер по повышению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безопасности дорожного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движения при перевозках пассажиров и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грузов, стимулирующих </a:t>
            </a:r>
            <a:r>
              <a:rPr lang="ru-RU" sz="1500" dirty="0">
                <a:latin typeface="Segoe UI" panose="020B0502040204020203" pitchFamily="34" charset="0"/>
                <a:cs typeface="Segoe UI" panose="020B0502040204020203" pitchFamily="34" charset="0"/>
              </a:rPr>
              <a:t>к соблюдению требований </a:t>
            </a:r>
            <a:r>
              <a:rPr lang="ru-RU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безопасности</a:t>
            </a:r>
            <a:endParaRPr lang="ru-RU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СТРАТЕГИИ: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9515</TotalTime>
  <Words>731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ТЕНДЕНЦИИ РАЗВИТИЯ ДВИЖЕНИЯ ЮИД В РОССИИ</vt:lpstr>
      <vt:lpstr>Распространенные формы интернет-мероприятий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Предполагает организацию внеурочной деятельности несовершеннолетних и реализацию мероприятий по ПДДТТ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327</cp:revision>
  <dcterms:created xsi:type="dcterms:W3CDTF">2019-08-19T07:52:16Z</dcterms:created>
  <dcterms:modified xsi:type="dcterms:W3CDTF">2020-09-09T08:01:18Z</dcterms:modified>
</cp:coreProperties>
</file>