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3" r:id="rId3"/>
    <p:sldId id="286" r:id="rId4"/>
    <p:sldId id="287" r:id="rId5"/>
    <p:sldId id="290" r:id="rId6"/>
    <p:sldId id="289" r:id="rId7"/>
    <p:sldId id="297" r:id="rId8"/>
    <p:sldId id="295" r:id="rId9"/>
    <p:sldId id="304" r:id="rId10"/>
    <p:sldId id="296" r:id="rId11"/>
    <p:sldId id="30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A67E21-3392-4159-8542-D63EC11BCF5D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9F10DE-4548-497B-A835-2DB03C9A1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1B619-8C7F-4222-9B42-583A4A030AD1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A6BC3-0927-47CA-A162-95A1810D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016F9-98E6-43AD-A461-FDC1C9A12214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A0C3-CFCD-4C2E-90F6-D36F7BDB3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048BB-4C53-4D4F-9E5C-2DB99B2FADB5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A70A-F7F1-4D62-B1E7-035B8A875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B185-C930-4A60-8C41-B783E08A5F91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297B5-08A3-42CB-8630-9F04E23EF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A8FFE-07C4-457F-9800-0248BD6557E6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99BC-E57F-466B-AA4B-698DF6A6F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71EBA-52F2-4EBA-8CE4-E96028C0E183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97305-A8C0-4B78-BD62-481062303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8A45-5542-4546-823C-CFE6256F151A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255D-45C9-4A1B-B265-DDD5214F6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45BB2-9482-4889-9994-E3A8E9A265CC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9D94E-97F8-45EA-BD16-320709111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4BB59-702A-4058-9905-0154789C5A42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09E38-3486-4B70-B44C-1108AB4C3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AD11-BDAF-48D6-90CF-2EE907E4AE44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2B4C7-F722-4A78-A6DD-3DABEA03B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97C9-19E1-4F14-A061-2C7F66A54684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E056E-554B-447C-9A64-1069FEA08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C58999-92CF-4FB7-AD9C-D829BF6E53E2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1BD08D-941E-4716-9023-053CA5C5E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dtks.r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2"/>
          <p:cNvSpPr txBox="1">
            <a:spLocks/>
          </p:cNvSpPr>
          <p:nvPr/>
        </p:nvSpPr>
        <p:spPr bwMode="auto">
          <a:xfrm>
            <a:off x="2051050" y="0"/>
            <a:ext cx="64087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ru-RU" altLang="ru-RU" sz="1400" b="1">
                <a:latin typeface="Calibri" pitchFamily="34" charset="0"/>
              </a:rPr>
              <a:t>Государственное бюджетное учреждение</a:t>
            </a:r>
          </a:p>
          <a:p>
            <a:pPr algn="ctr"/>
            <a:r>
              <a:rPr lang="ru-RU" altLang="ru-RU" sz="1400" b="1">
                <a:latin typeface="Calibri" pitchFamily="34" charset="0"/>
              </a:rPr>
              <a:t>дополнительного образования</a:t>
            </a:r>
          </a:p>
          <a:p>
            <a:pPr algn="ctr"/>
            <a:r>
              <a:rPr lang="ru-RU" altLang="ru-RU" sz="1400" b="1">
                <a:latin typeface="Calibri" pitchFamily="34" charset="0"/>
              </a:rPr>
              <a:t>Дом детского творчества Красносельского района </a:t>
            </a:r>
          </a:p>
          <a:p>
            <a:pPr algn="ctr"/>
            <a:r>
              <a:rPr lang="ru-RU" altLang="ru-RU" sz="1400" b="1">
                <a:latin typeface="Calibri" pitchFamily="34" charset="0"/>
              </a:rPr>
              <a:t>Санкт-Петербурга</a:t>
            </a:r>
          </a:p>
        </p:txBody>
      </p:sp>
      <p:pic>
        <p:nvPicPr>
          <p:cNvPr id="14338" name="Picture 2" descr="L:\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76250"/>
            <a:ext cx="19700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Заголовок 32"/>
          <p:cNvSpPr txBox="1">
            <a:spLocks/>
          </p:cNvSpPr>
          <p:nvPr/>
        </p:nvSpPr>
        <p:spPr bwMode="auto">
          <a:xfrm>
            <a:off x="1979613" y="1700213"/>
            <a:ext cx="70580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dirty="0">
                <a:latin typeface="Constantia" pitchFamily="18" charset="0"/>
                <a:cs typeface="+mn-cs"/>
              </a:rPr>
              <a:t>Ресурсный центр дополнительного образования детей по теме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b="1" dirty="0">
                <a:latin typeface="Constantia" pitchFamily="18" charset="0"/>
                <a:cs typeface="+mn-cs"/>
              </a:rPr>
              <a:t>«Поддержка детских и молодежных социальных инициатив»</a:t>
            </a:r>
          </a:p>
        </p:txBody>
      </p:sp>
      <p:sp>
        <p:nvSpPr>
          <p:cNvPr id="14340" name="Заголовок 32"/>
          <p:cNvSpPr txBox="1">
            <a:spLocks/>
          </p:cNvSpPr>
          <p:nvPr/>
        </p:nvSpPr>
        <p:spPr bwMode="auto">
          <a:xfrm>
            <a:off x="4716463" y="3933825"/>
            <a:ext cx="42592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altLang="ru-RU" sz="2000" b="1">
              <a:solidFill>
                <a:srgbClr val="2B4A5E"/>
              </a:solidFill>
              <a:latin typeface="Constantia" pitchFamily="18" charset="0"/>
            </a:endParaRPr>
          </a:p>
        </p:txBody>
      </p:sp>
      <p:sp>
        <p:nvSpPr>
          <p:cNvPr id="11" name="Заголовок 32"/>
          <p:cNvSpPr txBox="1">
            <a:spLocks/>
          </p:cNvSpPr>
          <p:nvPr/>
        </p:nvSpPr>
        <p:spPr bwMode="auto">
          <a:xfrm>
            <a:off x="3492500" y="3644900"/>
            <a:ext cx="56515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b="1" dirty="0"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latin typeface="Constantia" pitchFamily="18" charset="0"/>
                <a:cs typeface="+mn-cs"/>
              </a:rPr>
              <a:t>Программа повышения профессионального мастерства и методической поддержки работников системы дополнительного образования и воспитательных служб общеобразовательных учреждений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u="sng" dirty="0">
                <a:latin typeface="Constantia" pitchFamily="18" charset="0"/>
                <a:cs typeface="+mn-cs"/>
              </a:rPr>
              <a:t>«Развитие социальной креативности ребенка в условиях дополнительного образования»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latin typeface="Constant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b="1" dirty="0">
              <a:latin typeface="Constantia" pitchFamily="18" charset="0"/>
              <a:cs typeface="+mn-cs"/>
            </a:endParaRPr>
          </a:p>
        </p:txBody>
      </p:sp>
      <p:pic>
        <p:nvPicPr>
          <p:cNvPr id="14342" name="Picture 1" descr="115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57563"/>
            <a:ext cx="3206750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L:\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1296987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692275" y="0"/>
            <a:ext cx="745172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Ожидаемые результаты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для развития дополнительного образования и воспитания детей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250825" y="1196975"/>
            <a:ext cx="8642350" cy="5949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Arial" charset="0"/>
              <a:buNone/>
            </a:pPr>
            <a:r>
              <a:rPr lang="ru-RU" sz="1700" b="1"/>
              <a:t>	</a:t>
            </a:r>
            <a:endParaRPr lang="ru-RU" sz="2000" b="1"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</a:pPr>
            <a:endParaRPr lang="ru-RU" sz="2200" b="1" i="1">
              <a:latin typeface="Calibri" pitchFamily="34" charset="0"/>
            </a:endParaRPr>
          </a:p>
          <a:p>
            <a:pPr marL="0" lvl="2" algn="just">
              <a:lnSpc>
                <a:spcPct val="80000"/>
              </a:lnSpc>
            </a:pPr>
            <a:r>
              <a:rPr lang="ru-RU" sz="2200" b="1">
                <a:latin typeface="Calibri" pitchFamily="34" charset="0"/>
              </a:rPr>
              <a:t>1. Повышение уровня персонализации образования в районе на основе: </a:t>
            </a:r>
          </a:p>
          <a:p>
            <a:pPr marL="742950" lvl="1" indent="-285750" algn="just">
              <a:lnSpc>
                <a:spcPct val="80000"/>
              </a:lnSpc>
              <a:buFont typeface="Arial" charset="0"/>
              <a:buChar char="•"/>
            </a:pPr>
            <a:r>
              <a:rPr lang="ru-RU" sz="2200" b="1">
                <a:latin typeface="Calibri" pitchFamily="34" charset="0"/>
              </a:rPr>
              <a:t>оптимизации выбора социальных стратегий педагогического сопровождения ребенка;</a:t>
            </a:r>
          </a:p>
          <a:p>
            <a:pPr marL="742950" lvl="1" indent="-285750" algn="just">
              <a:lnSpc>
                <a:spcPct val="80000"/>
              </a:lnSpc>
              <a:buFont typeface="Arial" charset="0"/>
              <a:buChar char="•"/>
            </a:pPr>
            <a:r>
              <a:rPr lang="ru-RU" sz="2200" b="1">
                <a:latin typeface="Calibri" pitchFamily="34" charset="0"/>
              </a:rPr>
              <a:t>построения индивидуальных моделей социальной креативности ребенка на основе педагогической экспертизы;</a:t>
            </a:r>
          </a:p>
          <a:p>
            <a:pPr marL="742950" lvl="1" indent="-285750" algn="just">
              <a:lnSpc>
                <a:spcPct val="80000"/>
              </a:lnSpc>
              <a:buFont typeface="Arial" charset="0"/>
              <a:buChar char="•"/>
            </a:pPr>
            <a:r>
              <a:rPr lang="ru-RU" sz="2200" b="1">
                <a:latin typeface="Calibri" pitchFamily="34" charset="0"/>
              </a:rPr>
              <a:t>разработки индивидуальных маршрутов социально-творческого развития обучающихся. </a:t>
            </a:r>
          </a:p>
          <a:p>
            <a:pPr marL="0" lvl="2" algn="just">
              <a:lnSpc>
                <a:spcPct val="80000"/>
              </a:lnSpc>
            </a:pPr>
            <a:r>
              <a:rPr lang="ru-RU" sz="2200" b="1">
                <a:latin typeface="Calibri" pitchFamily="34" charset="0"/>
              </a:rPr>
              <a:t>2. Формирование социальной мотивации обучающихся посредством включения                                   их в разнообразные социальные практики, социальное проектирование.</a:t>
            </a:r>
          </a:p>
          <a:p>
            <a:pPr marL="0" lvl="2" algn="just">
              <a:lnSpc>
                <a:spcPct val="80000"/>
              </a:lnSpc>
            </a:pPr>
            <a:r>
              <a:rPr lang="ru-RU" sz="2200" b="1">
                <a:latin typeface="Calibri" pitchFamily="34" charset="0"/>
              </a:rPr>
              <a:t>3. Расширение спектра категорий социальных практик в системе дополнительного образования     и воспитательной работы в образовательных организациях.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Arial" charset="0"/>
              <a:buNone/>
            </a:pPr>
            <a:endParaRPr lang="ru-RU" sz="19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L:\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1296987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Адрес сайт а</a:t>
            </a:r>
            <a:br>
              <a:rPr lang="ru-RU" b="1" dirty="0" smtClean="0"/>
            </a:br>
            <a:r>
              <a:rPr lang="ru-RU" b="1" dirty="0" smtClean="0"/>
              <a:t>Дома детского творчества</a:t>
            </a:r>
            <a:br>
              <a:rPr lang="ru-RU" b="1" dirty="0" smtClean="0"/>
            </a:br>
            <a:r>
              <a:rPr lang="ru-RU" b="1" dirty="0" smtClean="0"/>
              <a:t>Красносельского района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dirty="0" smtClean="0">
                <a:hlinkClick r:id="rId3"/>
              </a:rPr>
              <a:t>www.ddtks.ru</a:t>
            </a:r>
            <a:endParaRPr lang="en-US" sz="6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Раздел «Городской ресурсный центр дополнительного образования»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250825" y="2106613"/>
            <a:ext cx="8713788" cy="4751387"/>
          </a:xfrm>
        </p:spPr>
        <p:txBody>
          <a:bodyPr rtlCol="0">
            <a:normAutofit/>
          </a:bodyPr>
          <a:lstStyle/>
          <a:p>
            <a:pPr marL="0" indent="4445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Актуальность обусловлена необходимостью целенаправленной подготовки специалистов дополнительного образования детей и воспитательных служб образовательных организаций в области социально-творческого развития детей и подростков.</a:t>
            </a:r>
          </a:p>
          <a:p>
            <a:pPr marL="0" indent="4445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Обеспечение персонального жизнетворчества детей в контексте позитивной социализации и интеграции в сферу разнообразных социальных практик является фундаментальным вектором социокультурной миссии дополнительного образования.</a:t>
            </a:r>
          </a:p>
          <a:p>
            <a:pPr marL="0" indent="4445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/>
          </a:p>
        </p:txBody>
      </p:sp>
      <p:pic>
        <p:nvPicPr>
          <p:cNvPr id="15362" name="Picture 2" descr="L:\001.png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0350"/>
            <a:ext cx="1512887" cy="1439863"/>
          </a:xfrm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979613" y="404813"/>
            <a:ext cx="6840537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Актуальность реализации программы Ресурсного центра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430213" y="1628775"/>
            <a:ext cx="8713787" cy="4076700"/>
          </a:xfrm>
        </p:spPr>
        <p:txBody>
          <a:bodyPr rtlCol="0">
            <a:normAutofit/>
          </a:bodyPr>
          <a:lstStyle/>
          <a:p>
            <a:pPr marL="0" indent="4445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marL="0" indent="4445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marL="0" indent="4445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Повышение профессионального мастерства и методической поддержки специалистов дополнительного образования и воспитательных служб образовательных организаций в области развития социальной креативности ребенка.</a:t>
            </a:r>
          </a:p>
          <a:p>
            <a:pPr marL="0" indent="4445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/>
          </a:p>
        </p:txBody>
      </p:sp>
      <p:pic>
        <p:nvPicPr>
          <p:cNvPr id="16386" name="Picture 2" descr="L:\001.png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0350"/>
            <a:ext cx="1512887" cy="1439863"/>
          </a:xfrm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979613" y="476250"/>
            <a:ext cx="70199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Цель реализации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Программы Ресурсного центра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250825" y="1628775"/>
            <a:ext cx="8642350" cy="5229225"/>
          </a:xfrm>
        </p:spPr>
        <p:txBody>
          <a:bodyPr>
            <a:normAutofit/>
          </a:bodyPr>
          <a:lstStyle/>
          <a:p>
            <a:pPr marL="0" indent="444500" algn="just" eaLnBrk="1" hangingPunct="1">
              <a:lnSpc>
                <a:spcPct val="80000"/>
              </a:lnSpc>
              <a:buFont typeface="Arial" charset="0"/>
              <a:buNone/>
            </a:pPr>
            <a:endParaRPr lang="ru-RU" sz="1800" b="1" smtClean="0">
              <a:latin typeface="Arial" charset="0"/>
            </a:endParaRPr>
          </a:p>
          <a:p>
            <a:pPr marL="0" indent="4445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100" b="1" smtClean="0"/>
              <a:t>Создание условий для формирования компетенций работников системы дополнительного образования и воспитательных служб образовательных организаций в различных аспектах социально-творческого развития ребенка.</a:t>
            </a:r>
          </a:p>
          <a:p>
            <a:pPr marL="0" indent="4445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100" b="1" smtClean="0"/>
              <a:t>Интеграция научно-методических и информационных ресурсов по проблеме развития социальной креативности ребенка в условиях дополнительного образования.</a:t>
            </a:r>
          </a:p>
          <a:p>
            <a:pPr marL="0" indent="4445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100" b="1" smtClean="0"/>
              <a:t>Аккумуляция и распространение инновационного опыта образовательного учреждения, лучших педагогических практик в области социально-творческого развития ребенка в условиях дополнительного образования и воспитательной работы в образовательных организациях.</a:t>
            </a:r>
          </a:p>
          <a:p>
            <a:pPr marL="0" indent="444500"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2100" b="1" smtClean="0"/>
              <a:t>Создание условий для педагогической поддержки и сопровождения детских и молодежных социальных инициатив.</a:t>
            </a:r>
          </a:p>
        </p:txBody>
      </p:sp>
      <p:pic>
        <p:nvPicPr>
          <p:cNvPr id="17410" name="Picture 2" descr="L:\001.png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0350"/>
            <a:ext cx="1512887" cy="1439863"/>
          </a:xfrm>
        </p:spPr>
      </p:pic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835150" y="476250"/>
            <a:ext cx="691356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Задачи реализации Программы Ресурсного центра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L:\001.png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04813"/>
            <a:ext cx="1223962" cy="1171575"/>
          </a:xfrm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2124075" y="404813"/>
            <a:ext cx="662463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Структура Программы Ресурсного центра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250825" y="1628775"/>
            <a:ext cx="7129463" cy="50133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400" b="1">
                <a:latin typeface="Calibri" pitchFamily="34" charset="0"/>
              </a:rPr>
              <a:t>1. </a:t>
            </a:r>
            <a:r>
              <a:rPr lang="ru-RU" sz="2000" b="1">
                <a:latin typeface="Calibri" pitchFamily="34" charset="0"/>
              </a:rPr>
              <a:t>Современные стратегии развития социальной креативности ребенка в образовании.</a:t>
            </a:r>
          </a:p>
          <a:p>
            <a:r>
              <a:rPr lang="ru-RU" sz="2000" b="1">
                <a:latin typeface="Calibri" pitchFamily="34" charset="0"/>
              </a:rPr>
              <a:t>2. Педагогическая экспертиза и диагностика развития социальной креативности ребенка.</a:t>
            </a:r>
          </a:p>
          <a:p>
            <a:r>
              <a:rPr lang="ru-RU" sz="2000" b="1">
                <a:latin typeface="Calibri" pitchFamily="34" charset="0"/>
              </a:rPr>
              <a:t>3. Социально-педагогическая технология развития социальной креативности ребенка.</a:t>
            </a:r>
          </a:p>
          <a:p>
            <a:r>
              <a:rPr lang="ru-RU" sz="2000" b="1">
                <a:latin typeface="Calibri" pitchFamily="34" charset="0"/>
              </a:rPr>
              <a:t>4. Социальные практики как средство включения ребенка в социально-значимую деятельность.</a:t>
            </a:r>
          </a:p>
          <a:p>
            <a:endParaRPr lang="ru-RU" sz="20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5. </a:t>
            </a:r>
            <a:r>
              <a:rPr lang="ru-RU" sz="2000" b="1"/>
              <a:t>Педагогическое проектирование развития социального творчества детей в дополнительном образовании</a:t>
            </a:r>
            <a:r>
              <a:rPr lang="ru-RU" sz="2000"/>
              <a:t> </a:t>
            </a:r>
            <a:r>
              <a:rPr lang="ru-RU" sz="2000" b="1">
                <a:latin typeface="Calibri" pitchFamily="34" charset="0"/>
              </a:rPr>
              <a:t>.</a:t>
            </a:r>
          </a:p>
          <a:p>
            <a:r>
              <a:rPr lang="ru-RU" sz="2000" b="1">
                <a:latin typeface="Calibri" pitchFamily="34" charset="0"/>
              </a:rPr>
              <a:t>6. Поликультурная досуговая среда как условие самореализации учащихся в социуме.</a:t>
            </a:r>
          </a:p>
          <a:p>
            <a:pPr algn="ctr">
              <a:spcBef>
                <a:spcPct val="20000"/>
              </a:spcBef>
            </a:pPr>
            <a:endParaRPr lang="ru-RU" sz="2000" b="1">
              <a:latin typeface="Calibri" pitchFamily="34" charset="0"/>
            </a:endParaRPr>
          </a:p>
          <a:p>
            <a:pPr algn="ctr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algn="just">
              <a:spcBef>
                <a:spcPct val="20000"/>
              </a:spcBef>
              <a:buFont typeface="Arial" charset="0"/>
              <a:buNone/>
            </a:pPr>
            <a:endParaRPr lang="ru-RU" sz="2400" b="1">
              <a:latin typeface="Calibri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6877050" y="1628775"/>
            <a:ext cx="792163" cy="2808288"/>
          </a:xfrm>
          <a:prstGeom prst="rightBrace">
            <a:avLst>
              <a:gd name="adj1" fmla="val 8333"/>
              <a:gd name="adj2" fmla="val 50000"/>
            </a:avLst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877050" y="4652963"/>
            <a:ext cx="720725" cy="13684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 rot="3785576">
            <a:off x="6531769" y="2766219"/>
            <a:ext cx="3240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Инвариантные</a:t>
            </a:r>
          </a:p>
          <a:p>
            <a:pPr algn="ctr"/>
            <a:r>
              <a:rPr lang="ru-RU" sz="2400" b="1">
                <a:latin typeface="Calibri" pitchFamily="34" charset="0"/>
              </a:rPr>
              <a:t>модули</a:t>
            </a: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 rot="3741379">
            <a:off x="6676232" y="4826794"/>
            <a:ext cx="3240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Вариативные</a:t>
            </a:r>
          </a:p>
          <a:p>
            <a:pPr algn="ctr"/>
            <a:r>
              <a:rPr lang="ru-RU" sz="2400" b="1">
                <a:latin typeface="Calibri" pitchFamily="34" charset="0"/>
              </a:rPr>
              <a:t>модули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L:\001.png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04813"/>
            <a:ext cx="1655762" cy="1584325"/>
          </a:xfrm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2124075" y="404813"/>
            <a:ext cx="6624638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3400" b="1"/>
              <a:t>Сроки и режим занятий по Программе Ресурсного центра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250825" y="2060575"/>
            <a:ext cx="8713788" cy="47974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444500" algn="ctr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indent="444500" algn="ctr"/>
            <a:r>
              <a:rPr lang="ru-RU" sz="2600" b="1">
                <a:latin typeface="Calibri" pitchFamily="34" charset="0"/>
              </a:rPr>
              <a:t>Программа рассчитана на 72 академических часа: </a:t>
            </a:r>
          </a:p>
          <a:p>
            <a:pPr indent="444500"/>
            <a:r>
              <a:rPr lang="ru-RU" sz="2600" b="1">
                <a:latin typeface="Calibri" pitchFamily="34" charset="0"/>
              </a:rPr>
              <a:t>58 часов - освоение инвариантных модулей </a:t>
            </a:r>
          </a:p>
          <a:p>
            <a:pPr indent="444500"/>
            <a:r>
              <a:rPr lang="ru-RU" sz="2600" b="1">
                <a:latin typeface="Calibri" pitchFamily="34" charset="0"/>
              </a:rPr>
              <a:t>					октябрь 2018 – март 2019</a:t>
            </a:r>
          </a:p>
          <a:p>
            <a:pPr indent="444500"/>
            <a:r>
              <a:rPr lang="ru-RU" sz="2600" b="1">
                <a:latin typeface="Calibri" pitchFamily="34" charset="0"/>
              </a:rPr>
              <a:t> </a:t>
            </a:r>
          </a:p>
          <a:p>
            <a:pPr indent="444500"/>
            <a:r>
              <a:rPr lang="ru-RU" sz="2600" b="1">
                <a:latin typeface="Calibri" pitchFamily="34" charset="0"/>
              </a:rPr>
              <a:t>14 часов - освоение вариативных модулей</a:t>
            </a:r>
          </a:p>
          <a:p>
            <a:pPr indent="444500"/>
            <a:r>
              <a:rPr lang="ru-RU" sz="2600" b="1">
                <a:latin typeface="Calibri" pitchFamily="34" charset="0"/>
              </a:rPr>
              <a:t>					апрель – май 2019</a:t>
            </a:r>
          </a:p>
          <a:p>
            <a:pPr indent="444500"/>
            <a:endParaRPr lang="ru-RU" sz="2600" b="1">
              <a:latin typeface="Calibri" pitchFamily="34" charset="0"/>
            </a:endParaRPr>
          </a:p>
          <a:p>
            <a:pPr indent="444500"/>
            <a:r>
              <a:rPr lang="ru-RU" sz="2600" b="1">
                <a:latin typeface="Calibri" pitchFamily="34" charset="0"/>
              </a:rPr>
              <a:t>Режим занятий: 2 и 4 пятница каждого месяца</a:t>
            </a:r>
          </a:p>
          <a:p>
            <a:pPr indent="444500"/>
            <a:r>
              <a:rPr lang="ru-RU" sz="2600" b="1">
                <a:latin typeface="Calibri" pitchFamily="34" charset="0"/>
              </a:rPr>
              <a:t> </a:t>
            </a:r>
          </a:p>
          <a:p>
            <a:pPr indent="444500"/>
            <a:endParaRPr lang="ru-RU" sz="2600" b="1">
              <a:latin typeface="Calibri" pitchFamily="34" charset="0"/>
            </a:endParaRPr>
          </a:p>
          <a:p>
            <a:pPr indent="444500" algn="ctr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indent="444500" algn="ctr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indent="444500" algn="ctr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indent="444500" algn="ctr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indent="444500" algn="just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indent="444500" algn="ctr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indent="444500" algn="ctr">
              <a:spcBef>
                <a:spcPct val="20000"/>
              </a:spcBef>
            </a:pPr>
            <a:endParaRPr lang="ru-RU" sz="2400" b="1">
              <a:latin typeface="Calibri" pitchFamily="34" charset="0"/>
            </a:endParaRPr>
          </a:p>
          <a:p>
            <a:pPr indent="444500" algn="just">
              <a:spcBef>
                <a:spcPct val="20000"/>
              </a:spcBef>
              <a:buFont typeface="Arial" charset="0"/>
              <a:buNone/>
            </a:pPr>
            <a:endParaRPr lang="ru-RU" sz="24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L:\001.png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04813"/>
            <a:ext cx="1655762" cy="1584325"/>
          </a:xfrm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2124075" y="404813"/>
            <a:ext cx="6624638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Средства контроля результатов реализации Программы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250825" y="2060575"/>
            <a:ext cx="8713788" cy="479742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4445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>
              <a:latin typeface="+mn-lt"/>
              <a:cs typeface="+mn-cs"/>
            </a:endParaRPr>
          </a:p>
          <a:p>
            <a:pPr indent="4445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indent="4445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indent="4445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indent="4445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indent="4445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indent="4445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indent="4445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>
              <a:latin typeface="+mn-lt"/>
              <a:cs typeface="+mn-cs"/>
            </a:endParaRP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395288" y="2420938"/>
            <a:ext cx="83534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alibri" pitchFamily="34" charset="0"/>
              </a:rPr>
              <a:t>1. Промежуточный контроль по мере прохождения тем и по итогам модулей: выполнение практических заданий, разработка и презентация программ, проектов и педагогического опыта, создание портфолио по темам программы.</a:t>
            </a:r>
          </a:p>
          <a:p>
            <a:pPr algn="just"/>
            <a:endParaRPr lang="ru-RU" sz="2400" b="1">
              <a:latin typeface="Calibri" pitchFamily="34" charset="0"/>
            </a:endParaRPr>
          </a:p>
          <a:p>
            <a:pPr algn="just"/>
            <a:r>
              <a:rPr lang="ru-RU" sz="2400" b="1">
                <a:latin typeface="Calibri" pitchFamily="34" charset="0"/>
              </a:rPr>
              <a:t>2. Итоговый контроль: презентация портфолио и защита </a:t>
            </a:r>
            <a:r>
              <a:rPr lang="ru-RU" sz="2400" b="1"/>
              <a:t>социально-</a:t>
            </a:r>
            <a:r>
              <a:rPr lang="ru-RU" sz="2400" b="1">
                <a:latin typeface="Calibri" pitchFamily="34" charset="0"/>
              </a:rPr>
              <a:t>педагогического проекта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L:\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1296987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79613" y="333375"/>
            <a:ext cx="6624637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Ожидаемые результаты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400" b="1" dirty="0">
                <a:latin typeface="Arial" pitchFamily="34" charset="0"/>
                <a:cs typeface="Arial" pitchFamily="34" charset="0"/>
              </a:rPr>
              <a:t>для участников программы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773238"/>
            <a:ext cx="8229600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r>
              <a:rPr lang="ru-RU" sz="2200" b="1" dirty="0"/>
              <a:t>	</a:t>
            </a:r>
            <a:endParaRPr lang="ru-RU" sz="2600" b="1" dirty="0">
              <a:latin typeface="+mj-lt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defRPr/>
            </a:pPr>
            <a:endParaRPr lang="ru-RU" sz="2600" b="1" i="1" dirty="0">
              <a:latin typeface="+mj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ru-RU" sz="2800" b="1" i="1" dirty="0">
                <a:latin typeface="+mj-lt"/>
                <a:cs typeface="+mn-cs"/>
              </a:rPr>
              <a:t>Приобретение новых граней творческой профессиональной деятельности и компетенций в области теоретических и практических аспектов социально-творческого развития детей и подростков.</a:t>
            </a:r>
            <a:endParaRPr lang="ru-RU" sz="2800" b="1" i="1" dirty="0">
              <a:latin typeface="+mj-lt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None/>
              <a:defRPr/>
            </a:pP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8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/>
              <a:t>Самостоятельные разработки</a:t>
            </a:r>
          </a:p>
        </p:txBody>
      </p:sp>
      <p:sp>
        <p:nvSpPr>
          <p:cNvPr id="28682" name="Rectangle 10"/>
          <p:cNvSpPr>
            <a:spLocks noGrp="1"/>
          </p:cNvSpPr>
          <p:nvPr>
            <p:ph type="body"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smtClean="0"/>
              <a:t>Автопортрет-презентация педагога «Я в этом мире» 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Эскиз программы саморазвития педагога 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Создание кейса диагностических методик по выявлению социальной креативности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Построение индивидуальных моделей социальной креативности на основе педагогической экспертизы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Кейс апробированных социальных стратегий и развивающих методик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Презентация педагогического опыта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Кейс апробированных социальных практик 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Разработка и презентация социально-педагогического проекта (образовательной программы, досуговой программы, программы деятельности детского объединения)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507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Constantia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Самостоятельные разработки</vt:lpstr>
      <vt:lpstr>Слайд 10</vt:lpstr>
      <vt:lpstr>Адрес сайт а Дома детского творчества Красносельского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Ирина</cp:lastModifiedBy>
  <cp:revision>67</cp:revision>
  <dcterms:created xsi:type="dcterms:W3CDTF">2015-09-29T08:00:41Z</dcterms:created>
  <dcterms:modified xsi:type="dcterms:W3CDTF">2018-10-12T02:56:26Z</dcterms:modified>
</cp:coreProperties>
</file>