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346" r:id="rId3"/>
    <p:sldId id="378" r:id="rId4"/>
    <p:sldId id="379" r:id="rId5"/>
    <p:sldId id="380" r:id="rId6"/>
    <p:sldId id="301" r:id="rId7"/>
    <p:sldId id="381" r:id="rId8"/>
    <p:sldId id="387" r:id="rId9"/>
    <p:sldId id="385" r:id="rId10"/>
    <p:sldId id="306" r:id="rId11"/>
    <p:sldId id="307" r:id="rId12"/>
    <p:sldId id="308" r:id="rId13"/>
    <p:sldId id="334" r:id="rId14"/>
    <p:sldId id="270" r:id="rId15"/>
    <p:sldId id="299" r:id="rId16"/>
    <p:sldId id="312" r:id="rId17"/>
    <p:sldId id="345" r:id="rId18"/>
    <p:sldId id="310" r:id="rId19"/>
    <p:sldId id="335" r:id="rId20"/>
    <p:sldId id="339" r:id="rId21"/>
    <p:sldId id="314" r:id="rId22"/>
    <p:sldId id="315" r:id="rId23"/>
    <p:sldId id="316" r:id="rId24"/>
    <p:sldId id="383" r:id="rId25"/>
    <p:sldId id="382" r:id="rId26"/>
    <p:sldId id="392" r:id="rId27"/>
    <p:sldId id="359" r:id="rId28"/>
    <p:sldId id="389" r:id="rId29"/>
    <p:sldId id="390" r:id="rId30"/>
    <p:sldId id="391" r:id="rId31"/>
    <p:sldId id="360" r:id="rId32"/>
    <p:sldId id="362" r:id="rId33"/>
    <p:sldId id="363" r:id="rId34"/>
    <p:sldId id="364" r:id="rId35"/>
    <p:sldId id="365" r:id="rId36"/>
    <p:sldId id="317" r:id="rId37"/>
    <p:sldId id="318" r:id="rId38"/>
    <p:sldId id="319" r:id="rId39"/>
    <p:sldId id="320" r:id="rId40"/>
    <p:sldId id="350" r:id="rId41"/>
    <p:sldId id="351" r:id="rId42"/>
    <p:sldId id="419" r:id="rId43"/>
    <p:sldId id="352" r:id="rId44"/>
    <p:sldId id="420" r:id="rId45"/>
    <p:sldId id="353" r:id="rId46"/>
    <p:sldId id="421" r:id="rId47"/>
    <p:sldId id="354" r:id="rId48"/>
    <p:sldId id="423" r:id="rId49"/>
    <p:sldId id="355" r:id="rId50"/>
    <p:sldId id="424" r:id="rId51"/>
    <p:sldId id="356" r:id="rId52"/>
    <p:sldId id="425" r:id="rId53"/>
    <p:sldId id="357" r:id="rId54"/>
    <p:sldId id="427" r:id="rId55"/>
    <p:sldId id="358" r:id="rId56"/>
    <p:sldId id="428" r:id="rId57"/>
    <p:sldId id="429" r:id="rId58"/>
    <p:sldId id="323" r:id="rId59"/>
    <p:sldId id="430" r:id="rId60"/>
    <p:sldId id="395" r:id="rId61"/>
    <p:sldId id="397" r:id="rId62"/>
    <p:sldId id="431" r:id="rId63"/>
    <p:sldId id="309" r:id="rId64"/>
    <p:sldId id="311" r:id="rId6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395" autoAdjust="0"/>
  </p:normalViewPr>
  <p:slideViewPr>
    <p:cSldViewPr snapToGrid="0">
      <p:cViewPr varScale="1">
        <p:scale>
          <a:sx n="82" d="100"/>
          <a:sy n="82" d="100"/>
        </p:scale>
        <p:origin x="-110" y="-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46100" y="-4763"/>
            <a:ext cx="5014913" cy="6862763"/>
            <a:chOff x="2928938" y="-4763"/>
            <a:chExt cx="5014912" cy="6862763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>
                <a:gd name="T0" fmla="*/ 0 w 670"/>
                <a:gd name="T1" fmla="*/ 0 h 1753"/>
                <a:gd name="T2" fmla="*/ 670 w 670"/>
                <a:gd name="T3" fmla="*/ 1753 h 1753"/>
              </a:gdLst>
              <a:ahLst/>
              <a:cxnLst>
                <a:cxn ang="0">
                  <a:pos x="0" y="1696"/>
                </a:cxn>
                <a:cxn ang="0">
                  <a:pos x="225" y="1753"/>
                </a:cxn>
                <a:cxn ang="0">
                  <a:pos x="670" y="0"/>
                </a:cxn>
                <a:cxn ang="0">
                  <a:pos x="430" y="0"/>
                </a:cxn>
                <a:cxn ang="0">
                  <a:pos x="0" y="1696"/>
                </a:cxn>
              </a:cxnLst>
              <a:rect l="T0" t="T1" r="T2" b="T3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928938" y="-4763"/>
              <a:ext cx="1035050" cy="2673351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9"/>
            <p:cNvSpPr/>
            <p:nvPr/>
          </p:nvSpPr>
          <p:spPr bwMode="auto">
            <a:xfrm>
              <a:off x="2928938" y="2582863"/>
              <a:ext cx="2693987" cy="4275137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10"/>
            <p:cNvSpPr/>
            <p:nvPr/>
          </p:nvSpPr>
          <p:spPr bwMode="auto">
            <a:xfrm>
              <a:off x="3371851" y="2692400"/>
              <a:ext cx="3332161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1"/>
            <p:cNvSpPr/>
            <p:nvPr/>
          </p:nvSpPr>
          <p:spPr bwMode="auto">
            <a:xfrm>
              <a:off x="3367088" y="2687638"/>
              <a:ext cx="4576762" cy="4170362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2"/>
            <p:cNvSpPr/>
            <p:nvPr/>
          </p:nvSpPr>
          <p:spPr bwMode="auto">
            <a:xfrm>
              <a:off x="2928938" y="2578100"/>
              <a:ext cx="3584574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3E5A0-F7B3-4A74-A57F-94DEC8222123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5"/>
            <a:ext cx="4324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6AF91-51AD-479F-8B37-725B8F87F5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35BAB-1D81-4EFF-BA26-4E9D09CB2590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0BF8D-6B84-4C98-892B-1C59D76E5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B93C-A880-4CE9-80CA-7B9246B8CB1F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624CC-4718-4A03-8948-A53A6047A0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598613" y="8636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3425" y="2819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124B2-6A0C-4706-9516-590BDF4275AA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C16C1-ADDA-4EBC-AD64-5F03B35518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32EE9-7050-4BD9-A797-EE14B2EE05F4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9D4E0-4682-4BF5-B457-FF71A3624C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598613" y="8636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3425" y="2819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44B08-8CA9-48F3-BF47-E614363187DC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5C34-809A-48D8-8A0B-BDB1385118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5228D-2005-403E-B55C-8614A406D2E3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D73E3-E3A3-4234-A176-B07598F7A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1EBD7-E352-4A1B-940D-44327C132399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CB93-4A01-475E-9265-1BCDA5A936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1D39-6921-4FF5-8500-94C590D75A61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3B011-7F26-4E20-80C1-D1B0330B30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1752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4313" y="2667000"/>
            <a:ext cx="10018712" cy="3124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732963" y="5883275"/>
            <a:ext cx="1143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097D6-3BD3-46C6-9ECF-55DA48FC2FF5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71750" y="5883275"/>
            <a:ext cx="70850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52163" y="5883275"/>
            <a:ext cx="5508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C5F8A-DA49-42F0-ADDA-DE5D89F570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D442F-CC80-4ED4-A89D-69819AC5C600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2163" y="5867400"/>
            <a:ext cx="5508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53AB6-6D34-41B4-8D84-7AC546A5B2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FF2A8-CC2E-4737-B7B1-E38473F19A38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E9EC-AC4D-450D-88FE-599193D5D1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DF764-B76E-4513-8D80-A94B077F7882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B9577-4557-4ED7-9D8F-8BC7F952A2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CBD17-E67A-4FFE-BC18-BB0A071F6F36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A42E1-7CDA-48D4-A371-9269944D5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AA1A3-4949-4F8C-8629-8D3A6DEA5057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38153-DC50-43C3-AF72-E98EE04767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27B24-039F-4BC1-A5B0-8D38B239FC7D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3B169-FAA9-44ED-81CF-89872474A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00D2B-BBF9-478A-980F-763BE128EC35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3E342-6D20-4B3A-A712-D6AD25E37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DC085-EE4D-4961-8B25-00626477EAD8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6973-2810-4114-AE24-33A04B1302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150813" y="0"/>
            <a:ext cx="2436812" cy="6858000"/>
            <a:chOff x="1320800" y="0"/>
            <a:chExt cx="24368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1627187" y="0"/>
              <a:ext cx="1122363" cy="5329239"/>
            </a:xfrm>
            <a:custGeom>
              <a:avLst/>
              <a:gdLst>
                <a:gd name="T0" fmla="*/ 0 w 707"/>
                <a:gd name="T1" fmla="*/ 0 h 3357"/>
                <a:gd name="T2" fmla="*/ 707 w 707"/>
                <a:gd name="T3" fmla="*/ 3357 h 3357"/>
              </a:gdLst>
              <a:ahLst/>
              <a:cxnLst>
                <a:cxn ang="0">
                  <a:pos x="0" y="3330"/>
                </a:cxn>
                <a:cxn ang="0">
                  <a:pos x="156" y="3357"/>
                </a:cxn>
                <a:cxn ang="0">
                  <a:pos x="707" y="0"/>
                </a:cxn>
                <a:cxn ang="0">
                  <a:pos x="547" y="0"/>
                </a:cxn>
                <a:cxn ang="0">
                  <a:pos x="0" y="3330"/>
                </a:cxn>
              </a:cxnLst>
              <a:rect l="T0" t="T1" r="T2" b="T3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1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1"/>
              <a:ext cx="1228726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7" y="5291139"/>
              <a:ext cx="1495426" cy="1566862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7" y="5286376"/>
              <a:ext cx="2130426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1"/>
              <a:ext cx="1695451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84313" y="685800"/>
            <a:ext cx="100187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4313" y="2667000"/>
            <a:ext cx="100187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963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3C09CA0A-4CDF-4714-A714-E675F064C216}" type="datetimeFigureOut">
              <a:rPr lang="en-US"/>
              <a:pPr>
                <a:defRPr/>
              </a:pPr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750" y="5883275"/>
            <a:ext cx="7085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2163" y="5883275"/>
            <a:ext cx="550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494F1613-6DE8-4E1C-B9CD-0247111F3A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3" r:id="rId3"/>
    <p:sldLayoutId id="2147483702" r:id="rId4"/>
    <p:sldLayoutId id="2147483701" r:id="rId5"/>
    <p:sldLayoutId id="2147483700" r:id="rId6"/>
    <p:sldLayoutId id="2147483699" r:id="rId7"/>
    <p:sldLayoutId id="2147483698" r:id="rId8"/>
    <p:sldLayoutId id="2147483697" r:id="rId9"/>
    <p:sldLayoutId id="2147483696" r:id="rId10"/>
    <p:sldLayoutId id="2147483695" r:id="rId11"/>
    <p:sldLayoutId id="2147483707" r:id="rId12"/>
    <p:sldLayoutId id="2147483694" r:id="rId13"/>
    <p:sldLayoutId id="2147483708" r:id="rId14"/>
    <p:sldLayoutId id="2147483693" r:id="rId15"/>
    <p:sldLayoutId id="2147483692" r:id="rId16"/>
    <p:sldLayoutId id="2147483691" r:id="rId17"/>
    <p:sldLayoutId id="2147483704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rgbClr val="8D1515"/>
        </a:buClr>
        <a:buSzPct val="145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vision-trainings.ru/strategicheskoe-planirovanie-jizn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94%D1%80%D0%B5%D0%B2%D0%BD%D0%B5%D0%B3%D1%80%D0%B5%D1%87%D0%B5%D1%81%D0%BA%D0%B8%D0%B9_%D1%8F%D0%B7%D1%8B%D0%B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hyperlink" Target="http://images.yandex.ru/yandsearch?p=0&amp;text=%D0%9B%D0%B5%D0%BE%D0%BD%D0%B0%D1%80%D0%B4%D0%BE%20%D0%B4%D0%B0%20%D0%92%D0%B8%D0%BD%D1%87%D0%B8&amp;img_url=biography.sgu.ru/bio/data/files/pictures/image/517.jpg&amp;rpt=s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hyperlink" Target="http://images.yandex.ru/yandsearch?text=%D0%AD%D0%B9%D0%BD%D1%88%D1%82%D0%B5%D0%B9%D0%BD&amp;stype=image" TargetMode="External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freebasic.ru/gif/0_8.gi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ruhr-uni-bochum.de/rubin/rbin2_01/natur/Beitrag1/grafiken/ABB2.jp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7%D0%B0%D1%89%D0%B8%D1%82%D0%BD%D1%8B%D0%B9_%D0%BC%D0%B5%D1%85%D0%B0%D0%BD%D0%B8%D0%B7%D0%BC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>
          <a:xfrm>
            <a:off x="2928938" y="1379538"/>
            <a:ext cx="8574087" cy="2616200"/>
          </a:xfrm>
        </p:spPr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Социально-креативные стратегии в образовании</a:t>
            </a: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14850" y="3995738"/>
            <a:ext cx="6988175" cy="2479675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r>
              <a:rPr lang="ru-RU" sz="2800" b="1" i="1" smtClean="0">
                <a:solidFill>
                  <a:schemeClr val="tx2"/>
                </a:solidFill>
                <a:hlinkClick r:id="rId2" tooltip="А Вы знаете? Узнайте!"/>
              </a:rPr>
              <a:t>Мир уступает дорогу тому, кто знает, куда идет</a:t>
            </a:r>
            <a:endParaRPr lang="ru-RU" sz="2800" b="1" i="1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800" b="1" i="1" smtClean="0">
                <a:solidFill>
                  <a:srgbClr val="FF0000"/>
                </a:solidFill>
              </a:rPr>
              <a:t>Без своей стратегии попадёшь под влияние чужой тактики</a:t>
            </a:r>
          </a:p>
        </p:txBody>
      </p:sp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3357563" y="3244850"/>
            <a:ext cx="249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33"/>
                </a:solidFill>
              </a:rPr>
              <a:t>.</a:t>
            </a:r>
            <a:endParaRPr lang="ru-RU">
              <a:latin typeface="Corbel" pitchFamily="34" charset="0"/>
            </a:endParaRPr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3663" y="3883025"/>
            <a:ext cx="4249738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1484313" y="233363"/>
            <a:ext cx="10018712" cy="947737"/>
          </a:xfrm>
        </p:spPr>
        <p:txBody>
          <a:bodyPr/>
          <a:lstStyle/>
          <a:p>
            <a:pPr eaLnBrk="1" hangingPunct="1"/>
            <a:r>
              <a:rPr lang="ru-RU" sz="3200" smtClean="0">
                <a:ln>
                  <a:noFill/>
                </a:ln>
                <a:latin typeface="Arial Black" pitchFamily="34" charset="0"/>
              </a:rPr>
              <a:t>Социально-креативные стратегии- это…</a:t>
            </a:r>
            <a:endParaRPr lang="ru-RU" sz="3200" smtClean="0">
              <a:ln>
                <a:noFill/>
              </a:ln>
            </a:endParaRPr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1343025" y="1454150"/>
            <a:ext cx="10018713" cy="518795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Arial" charset="0"/>
              <a:buNone/>
            </a:pPr>
            <a:r>
              <a:rPr lang="ru-RU" sz="1900" b="1" i="1" smtClean="0"/>
              <a:t>Стратегия (</a:t>
            </a:r>
            <a:r>
              <a:rPr lang="ru-RU" sz="1900" b="1" i="1" u="sng" smtClean="0">
                <a:hlinkClick r:id="rId2"/>
              </a:rPr>
              <a:t>др.-греч.</a:t>
            </a:r>
            <a:r>
              <a:rPr lang="ru-RU" sz="1900" b="1" i="1" smtClean="0"/>
              <a:t> στρατηγία, «искусство полководца») — интегрированная модель действий, предназначенных для достижения целей.</a:t>
            </a:r>
            <a:r>
              <a:rPr lang="ru-RU" sz="1500" b="1" i="1" smtClean="0"/>
              <a:t> </a:t>
            </a:r>
          </a:p>
          <a:p>
            <a:pPr eaLnBrk="1" hangingPunct="1">
              <a:lnSpc>
                <a:spcPct val="130000"/>
              </a:lnSpc>
              <a:buFont typeface="Arial" charset="0"/>
              <a:buNone/>
            </a:pPr>
            <a:r>
              <a:rPr lang="ru-RU" sz="1700" b="1" smtClean="0">
                <a:solidFill>
                  <a:schemeClr val="tx2"/>
                </a:solidFill>
                <a:latin typeface="Arial" charset="0"/>
              </a:rPr>
              <a:t>«Стратегия — это интеллектуальная форма мысли и цели»</a:t>
            </a:r>
            <a:endParaRPr lang="ru-RU" sz="1700" b="1" i="1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30000"/>
              </a:lnSpc>
              <a:buFont typeface="Arial" charset="0"/>
              <a:buNone/>
            </a:pPr>
            <a:r>
              <a:rPr lang="ru-RU" sz="1700" b="1" smtClean="0"/>
              <a:t>«Социальная стратегия – стратегия социального развития общества на основе выбора социально-экономической системы и осознания духовной парадигмы общества с учетом внутренних</a:t>
            </a:r>
            <a:r>
              <a:rPr lang="en-US" sz="1700" b="1" smtClean="0"/>
              <a:t> </a:t>
            </a:r>
            <a:r>
              <a:rPr lang="ru-RU" sz="1700" b="1" smtClean="0"/>
              <a:t>резервов и динамики социальных событий во внешней среде»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ru-RU" sz="1800" b="1" u="sng" smtClean="0">
                <a:solidFill>
                  <a:srgbClr val="C00000"/>
                </a:solidFill>
                <a:latin typeface="Arial Black" pitchFamily="34" charset="0"/>
              </a:rPr>
              <a:t>Социально-креативные стратегии в образовании</a:t>
            </a:r>
            <a:r>
              <a:rPr lang="ru-RU" sz="1800" b="1" smtClean="0">
                <a:solidFill>
                  <a:srgbClr val="C00000"/>
                </a:solidFill>
              </a:rPr>
              <a:t> - </a:t>
            </a:r>
            <a:r>
              <a:rPr lang="ru-RU" sz="2000" b="1" smtClean="0">
                <a:solidFill>
                  <a:srgbClr val="C00000"/>
                </a:solidFill>
              </a:rPr>
              <a:t>интегрированные модели действий педагога по проектированию социальных и креативных процессов, качеств и отношений детей</a:t>
            </a:r>
            <a:r>
              <a:rPr lang="ru-RU" b="1" smtClean="0"/>
              <a:t> </a:t>
            </a:r>
            <a:r>
              <a:rPr lang="ru-RU" sz="2000" b="1" smtClean="0"/>
              <a:t>с учетом социально-творческого потенциала ребенка и динамики социально-креативной образовательной среды</a:t>
            </a:r>
            <a:endParaRPr lang="ru-RU" sz="1800" b="1" smtClean="0">
              <a:solidFill>
                <a:srgbClr val="C00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b="1" smtClean="0">
                <a:solidFill>
                  <a:srgbClr val="C00000"/>
                </a:solidFill>
              </a:rPr>
              <a:t>Ключевое понятие - ЦЕЛЬ</a:t>
            </a:r>
            <a:r>
              <a:rPr lang="ru-RU" smtClean="0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ru-RU" sz="400" smtClean="0"/>
          </a:p>
          <a:p>
            <a:pPr eaLnBrk="1" hangingPunct="1">
              <a:lnSpc>
                <a:spcPct val="130000"/>
              </a:lnSpc>
              <a:buFontTx/>
              <a:buNone/>
            </a:pPr>
            <a:endParaRPr lang="ru-RU" sz="300" smtClean="0"/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ru-RU" sz="800" smtClean="0"/>
              <a:t>	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2027238" y="530225"/>
            <a:ext cx="8183562" cy="41878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ru-RU" sz="3600" i="1" smtClean="0">
                <a:latin typeface="Arial" charset="0"/>
              </a:rPr>
              <a:t>	С</a:t>
            </a:r>
            <a:r>
              <a:rPr lang="ru-RU" altLang="ru-RU" sz="3600" i="1" smtClean="0"/>
              <a:t>тратегии сформулированы на основе  интеллектуальных и творческих достижений  выдающихся деятелей культуры прошлого и современности</a:t>
            </a:r>
          </a:p>
        </p:txBody>
      </p:sp>
      <p:pic>
        <p:nvPicPr>
          <p:cNvPr id="29699" name="Picture 5" descr="i?id=8834131&amp;tov=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8" y="473075"/>
            <a:ext cx="1712912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 descr="i?id=156363721&amp;tov=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063" y="2552700"/>
            <a:ext cx="147637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9" descr="i?id=19174940&amp;tov=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4908550"/>
            <a:ext cx="13779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1" descr="i?id=3967532&amp;tov=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86688" y="4908550"/>
            <a:ext cx="11049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5" descr="i?id=22431871&amp;tov=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93050" y="3608388"/>
            <a:ext cx="1257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7" descr="i?id=54174445&amp;tov=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00738" y="4521200"/>
            <a:ext cx="141922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39388" y="96838"/>
            <a:ext cx="212248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Рисунок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210800" y="2152650"/>
            <a:ext cx="24765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Рисунок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959975" y="4044950"/>
            <a:ext cx="25019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Рисунок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05038" y="4408488"/>
            <a:ext cx="1695450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484313" y="266700"/>
            <a:ext cx="10018712" cy="555625"/>
          </a:xfrm>
        </p:spPr>
        <p:txBody>
          <a:bodyPr/>
          <a:lstStyle/>
          <a:p>
            <a:pPr eaLnBrk="1" hangingPunct="1"/>
            <a:r>
              <a:rPr lang="ru-RU" sz="3600" b="1" smtClean="0">
                <a:ln>
                  <a:noFill/>
                </a:ln>
              </a:rPr>
              <a:t>Информация к размышлению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9700" y="822325"/>
            <a:ext cx="10018713" cy="5661025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sz="2800" b="1" dirty="0" smtClean="0"/>
          </a:p>
          <a:p>
            <a:pPr eaLnBrk="1" hangingPunct="1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2800" b="1" dirty="0" smtClean="0"/>
              <a:t>Содержание </a:t>
            </a:r>
            <a:r>
              <a:rPr lang="ru-RU" sz="2800" b="1" dirty="0"/>
              <a:t>стратегий составляют </a:t>
            </a:r>
            <a:r>
              <a:rPr lang="ru-RU" sz="3400" b="1" dirty="0" smtClean="0">
                <a:solidFill>
                  <a:srgbClr val="C00000"/>
                </a:solidFill>
              </a:rPr>
              <a:t>индикаторы </a:t>
            </a:r>
            <a:r>
              <a:rPr lang="ru-RU" sz="3400" b="1" dirty="0">
                <a:solidFill>
                  <a:srgbClr val="C00000"/>
                </a:solidFill>
              </a:rPr>
              <a:t>креативных проявлений </a:t>
            </a:r>
            <a:r>
              <a:rPr lang="ru-RU" sz="2800" b="1" dirty="0"/>
              <a:t>человека </a:t>
            </a:r>
            <a:r>
              <a:rPr lang="ru-RU" sz="2800" b="1" dirty="0" smtClean="0"/>
              <a:t>и </a:t>
            </a:r>
            <a:r>
              <a:rPr lang="ru-RU" sz="2800" b="1" dirty="0"/>
              <a:t>определяют </a:t>
            </a:r>
            <a:r>
              <a:rPr lang="ru-RU" sz="3600" b="1" i="1" dirty="0">
                <a:solidFill>
                  <a:srgbClr val="C00000"/>
                </a:solidFill>
              </a:rPr>
              <a:t>целевые </a:t>
            </a:r>
            <a:r>
              <a:rPr lang="ru-RU" sz="3600" b="1" i="1" dirty="0" smtClean="0">
                <a:solidFill>
                  <a:srgbClr val="C00000"/>
                </a:solidFill>
              </a:rPr>
              <a:t>ориентации </a:t>
            </a:r>
            <a:r>
              <a:rPr lang="ru-RU" sz="3600" b="1" i="1" dirty="0">
                <a:solidFill>
                  <a:srgbClr val="C00000"/>
                </a:solidFill>
              </a:rPr>
              <a:t>развития</a:t>
            </a:r>
            <a:r>
              <a:rPr lang="ru-RU" sz="2800" b="1" dirty="0"/>
              <a:t>: </a:t>
            </a:r>
            <a:endParaRPr lang="ru-RU" sz="2800" b="1" dirty="0" smtClean="0"/>
          </a:p>
          <a:p>
            <a:pPr eaLnBrk="1" hangingPunct="1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2800" b="1" dirty="0" smtClean="0"/>
              <a:t>открытость </a:t>
            </a:r>
            <a:r>
              <a:rPr lang="ru-RU" sz="2800" b="1" dirty="0"/>
              <a:t>новому </a:t>
            </a:r>
            <a:r>
              <a:rPr lang="ru-RU" sz="2800" b="1" dirty="0" smtClean="0"/>
              <a:t>опыту в социальной сфере, </a:t>
            </a:r>
            <a:r>
              <a:rPr lang="ru-RU" sz="2800" b="1" dirty="0"/>
              <a:t>возможность видеть </a:t>
            </a:r>
            <a:r>
              <a:rPr lang="ru-RU" sz="2800" b="1" dirty="0" smtClean="0"/>
              <a:t>социальную проблему </a:t>
            </a:r>
            <a:r>
              <a:rPr lang="ru-RU" sz="2800" b="1" dirty="0"/>
              <a:t>с разных сторон, мотивация самопознания и саморазвития, способность продуцировать реализовывать и совершенствовать идеи,  чувство независимости и ответственности, способность самостоятельно оценивать свое творчество и осознать ценность «творческого Я» своей личности, реконструировать </a:t>
            </a:r>
            <a:r>
              <a:rPr lang="ru-RU" sz="2800" b="1" dirty="0" smtClean="0"/>
              <a:t>стереотипы, которые мешают жить и развиваться </a:t>
            </a:r>
            <a:r>
              <a:rPr lang="ru-RU" sz="2800" b="1" dirty="0"/>
              <a:t>и т.д</a:t>
            </a:r>
            <a:r>
              <a:rPr lang="ru-RU" sz="2800" b="1" dirty="0" smtClean="0"/>
              <a:t>.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sz="3300" b="1" dirty="0"/>
          </a:p>
          <a:p>
            <a:pPr eaLnBrk="1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2"/>
          <p:cNvSpPr>
            <a:spLocks noGrp="1"/>
          </p:cNvSpPr>
          <p:nvPr>
            <p:ph idx="1"/>
          </p:nvPr>
        </p:nvSpPr>
        <p:spPr>
          <a:xfrm>
            <a:off x="1484313" y="1778000"/>
            <a:ext cx="10018712" cy="4013200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3200" b="1" i="1" smtClean="0">
                <a:solidFill>
                  <a:srgbClr val="C00000"/>
                </a:solidFill>
                <a:latin typeface="Arial" charset="0"/>
              </a:rPr>
              <a:t>	</a:t>
            </a:r>
            <a:r>
              <a:rPr lang="ru-RU" sz="3200" b="1" i="1" smtClean="0">
                <a:solidFill>
                  <a:srgbClr val="C00000"/>
                </a:solidFill>
              </a:rPr>
              <a:t>Каждая стратегия – предоставляет спектр возможностей для вариантного методического воплощения в разных возрастных группах, в разных видах творчества</a:t>
            </a:r>
            <a:endParaRPr lang="ru-RU" smtClean="0"/>
          </a:p>
        </p:txBody>
      </p:sp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1092200"/>
          </a:xfrm>
        </p:spPr>
        <p:txBody>
          <a:bodyPr/>
          <a:lstStyle/>
          <a:p>
            <a:pPr eaLnBrk="1" hangingPunct="1"/>
            <a:r>
              <a:rPr lang="ru-RU" sz="3600" b="1" smtClean="0">
                <a:ln>
                  <a:noFill/>
                </a:ln>
              </a:rPr>
              <a:t>Информация к размышлению</a:t>
            </a:r>
            <a:endParaRPr lang="ru-RU" sz="3600" smtClean="0">
              <a:ln>
                <a:noFill/>
              </a:ln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1484313" y="133350"/>
            <a:ext cx="10018712" cy="590550"/>
          </a:xfrm>
        </p:spPr>
        <p:txBody>
          <a:bodyPr/>
          <a:lstStyle/>
          <a:p>
            <a:pPr eaLnBrk="1" hangingPunct="1"/>
            <a:r>
              <a:rPr lang="ru-RU" sz="2400" smtClean="0">
                <a:ln>
                  <a:noFill/>
                </a:ln>
                <a:latin typeface="Arial Black" pitchFamily="34" charset="0"/>
              </a:rPr>
              <a:t>Варианты креативных стратегий</a:t>
            </a:r>
            <a:endParaRPr lang="ru-RU" sz="2400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3" y="1204913"/>
            <a:ext cx="10018712" cy="5303837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b="1" dirty="0"/>
              <a:t>Стратегия Л. Да Винчи «</a:t>
            </a:r>
            <a:r>
              <a:rPr lang="en-US" altLang="ru-RU" b="1" dirty="0" err="1"/>
              <a:t>Saper</a:t>
            </a:r>
            <a:r>
              <a:rPr lang="en-US" altLang="ru-RU" b="1" dirty="0"/>
              <a:t> </a:t>
            </a:r>
            <a:r>
              <a:rPr lang="en-US" altLang="ru-RU" b="1" dirty="0" err="1"/>
              <a:t>vedere</a:t>
            </a:r>
            <a:r>
              <a:rPr lang="ru-RU" altLang="ru-RU" b="1" dirty="0"/>
              <a:t>» или искусство видеть </a:t>
            </a:r>
            <a:r>
              <a:rPr lang="ru-RU" altLang="ru-RU" b="1" dirty="0" smtClean="0"/>
              <a:t>социальную проблему </a:t>
            </a:r>
            <a:r>
              <a:rPr lang="ru-RU" altLang="ru-RU" b="1" dirty="0"/>
              <a:t>с разных </a:t>
            </a:r>
            <a:r>
              <a:rPr lang="ru-RU" altLang="ru-RU" b="1" dirty="0" smtClean="0"/>
              <a:t>сторон (Цель – «системное видение»)</a:t>
            </a:r>
            <a:endParaRPr lang="ru-RU" altLang="ru-RU" b="1" dirty="0"/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/>
              <a:t>Стратегия А. Эйнштейна – визуализация, формирование образов и зрительных конструкций, как источника “продуктивного интеллекта”;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 smtClean="0"/>
              <a:t>Стратегия </a:t>
            </a:r>
            <a:r>
              <a:rPr lang="ru-RU" b="1" dirty="0"/>
              <a:t>А. </a:t>
            </a:r>
            <a:r>
              <a:rPr lang="ru-RU" b="1" dirty="0" err="1"/>
              <a:t>Сосланда</a:t>
            </a:r>
            <a:r>
              <a:rPr lang="ru-RU" b="1" dirty="0"/>
              <a:t> </a:t>
            </a:r>
            <a:r>
              <a:rPr lang="ru-RU" b="1" dirty="0" smtClean="0"/>
              <a:t>«</a:t>
            </a:r>
            <a:r>
              <a:rPr lang="ru-RU" b="1" dirty="0"/>
              <a:t>Воспринимать новое, быть новым, создавать новое». </a:t>
            </a:r>
            <a:r>
              <a:rPr lang="ru-RU" b="1" dirty="0" smtClean="0"/>
              <a:t>Цель - формирование открытости </a:t>
            </a:r>
            <a:r>
              <a:rPr lang="ru-RU" b="1" dirty="0"/>
              <a:t>новому </a:t>
            </a:r>
            <a:r>
              <a:rPr lang="ru-RU" b="1" dirty="0" smtClean="0"/>
              <a:t>опыту </a:t>
            </a:r>
            <a:endParaRPr lang="ru-RU" b="1" dirty="0"/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 smtClean="0"/>
              <a:t>«</a:t>
            </a:r>
            <a:r>
              <a:rPr lang="ru-RU" b="1" dirty="0" err="1"/>
              <a:t>Антимифы</a:t>
            </a:r>
            <a:r>
              <a:rPr lang="ru-RU" b="1" dirty="0" smtClean="0"/>
              <a:t>» Цель - Реконструкция стереотипов (личностных, </a:t>
            </a:r>
            <a:r>
              <a:rPr lang="ru-RU" b="1" dirty="0" err="1" smtClean="0"/>
              <a:t>этно</a:t>
            </a:r>
            <a:r>
              <a:rPr lang="ru-RU" b="1" dirty="0" smtClean="0"/>
              <a:t>, гендерных, </a:t>
            </a:r>
            <a:r>
              <a:rPr lang="ru-RU" b="1" dirty="0" err="1" smtClean="0"/>
              <a:t>межвозрастных</a:t>
            </a:r>
            <a:r>
              <a:rPr lang="ru-RU" b="1" dirty="0" smtClean="0"/>
              <a:t>, художественных и др.….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 smtClean="0"/>
              <a:t>«Позитивная модель будущего» (самопознание- мотивация саморазвития –самореализация)  цель -  развитие рефлексии креативности и перспективы развития</a:t>
            </a:r>
          </a:p>
          <a:p>
            <a:pPr marL="0" indent="0"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2800" b="1" dirty="0" smtClean="0"/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1484313" y="331788"/>
            <a:ext cx="10018712" cy="765175"/>
          </a:xfrm>
        </p:spPr>
        <p:txBody>
          <a:bodyPr/>
          <a:lstStyle/>
          <a:p>
            <a:pPr eaLnBrk="1" hangingPunct="1"/>
            <a:r>
              <a:rPr lang="ru-RU" sz="3200" smtClean="0">
                <a:ln>
                  <a:noFill/>
                </a:ln>
                <a:latin typeface="Arial Black" pitchFamily="34" charset="0"/>
              </a:rPr>
              <a:t>Варианты креативных стратегий</a:t>
            </a:r>
            <a:endParaRPr lang="ru-RU" sz="3200" smtClean="0">
              <a:ln>
                <a:noFill/>
              </a:ln>
            </a:endParaRPr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1484313" y="1322388"/>
            <a:ext cx="10018712" cy="5160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b="1" smtClean="0"/>
              <a:t>Стратегия  Кайдзен или стремление к совершенству в условиях дефицита ресурсов</a:t>
            </a:r>
          </a:p>
          <a:p>
            <a:pPr eaLnBrk="1" hangingPunct="1">
              <a:lnSpc>
                <a:spcPct val="80000"/>
              </a:lnSpc>
            </a:pPr>
            <a:r>
              <a:rPr lang="ru-RU" b="1" smtClean="0"/>
              <a:t>Стратегия Уолта Диснея ( Мечтатель – реалист- критик) (идеи – реализация – совершенствование).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smtClean="0"/>
              <a:t>«Картина мира и другие миры» Развитие  толерантности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smtClean="0"/>
              <a:t> </a:t>
            </a:r>
            <a:r>
              <a:rPr lang="ru-RU" b="1" smtClean="0"/>
              <a:t>«Динамика мира – это интересно». Восприятие динамики мира в условиях энтропии не как цепь чрезвычайных происшествий, а как естественное состояние </a:t>
            </a:r>
          </a:p>
          <a:p>
            <a:pPr eaLnBrk="1" hangingPunct="1">
              <a:lnSpc>
                <a:spcPct val="80000"/>
              </a:lnSpc>
            </a:pPr>
            <a:r>
              <a:rPr lang="ru-RU" b="1" smtClean="0">
                <a:solidFill>
                  <a:srgbClr val="FF0000"/>
                </a:solidFill>
              </a:rPr>
              <a:t>Стратегия В. Кандинского – развитие синестезии, полимодального восприятия мира, поиск и обоснование синестетического, эмоционально-духовного единства различных видов искусства и его восприятия;</a:t>
            </a:r>
          </a:p>
          <a:p>
            <a:pPr eaLnBrk="1" hangingPunct="1">
              <a:lnSpc>
                <a:spcPct val="80000"/>
              </a:lnSpc>
            </a:pPr>
            <a:endParaRPr lang="ru-RU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711200"/>
          </a:xfrm>
        </p:spPr>
        <p:txBody>
          <a:bodyPr/>
          <a:lstStyle/>
          <a:p>
            <a:pPr eaLnBrk="1" hangingPunct="1"/>
            <a:r>
              <a:rPr lang="ru-RU" sz="3200" smtClean="0">
                <a:ln>
                  <a:noFill/>
                </a:ln>
                <a:latin typeface="Arial Black" pitchFamily="34" charset="0"/>
              </a:rPr>
              <a:t>Варианты креативных стратегий</a:t>
            </a:r>
            <a:endParaRPr lang="ru-RU" sz="3200" smtClean="0">
              <a:ln>
                <a:noFill/>
              </a:ln>
            </a:endParaRPr>
          </a:p>
        </p:txBody>
      </p:sp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1484313" y="1554163"/>
            <a:ext cx="10018712" cy="5046662"/>
          </a:xfrm>
        </p:spPr>
        <p:txBody>
          <a:bodyPr/>
          <a:lstStyle/>
          <a:p>
            <a:pPr eaLnBrk="1" hangingPunct="1"/>
            <a:r>
              <a:rPr lang="ru-RU" b="1" smtClean="0"/>
              <a:t>Стратегия на основе когнитивного стиля « Толерантность к нереалистическому опыту»</a:t>
            </a:r>
          </a:p>
          <a:p>
            <a:pPr eaLnBrk="1" hangingPunct="1"/>
            <a:r>
              <a:rPr lang="ru-RU" b="1" smtClean="0"/>
              <a:t>Стратегия Моцарта Кристаллизация и развертывание информации</a:t>
            </a:r>
          </a:p>
          <a:p>
            <a:pPr eaLnBrk="1" hangingPunct="1"/>
            <a:r>
              <a:rPr lang="ru-RU" b="1" smtClean="0"/>
              <a:t>«Сам себе критик» - Самостоятельное оценивание своего творчества и осознание ценности творческого Я.</a:t>
            </a:r>
          </a:p>
          <a:p>
            <a:pPr eaLnBrk="1" hangingPunct="1"/>
            <a:r>
              <a:rPr lang="ru-RU" b="1" smtClean="0"/>
              <a:t>Стратегия Э.де Боно – формирование гибкости при смене  ролей  и позиций</a:t>
            </a:r>
          </a:p>
          <a:p>
            <a:pPr eaLnBrk="1" hangingPunct="1"/>
            <a:r>
              <a:rPr lang="ru-RU" b="1" smtClean="0"/>
              <a:t>Инверсии (опыт преобразования негативных социальных ситуаций, идей, образов в позитивные)</a:t>
            </a:r>
          </a:p>
          <a:p>
            <a:pPr eaLnBrk="1" hangingPunct="1"/>
            <a:r>
              <a:rPr lang="ru-RU" smtClean="0"/>
              <a:t> </a:t>
            </a:r>
            <a:endParaRPr lang="ru-RU" b="1" i="1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685800"/>
          </a:xfrm>
        </p:spPr>
        <p:txBody>
          <a:bodyPr/>
          <a:lstStyle/>
          <a:p>
            <a:pPr eaLnBrk="1" hangingPunct="1"/>
            <a:r>
              <a:rPr lang="ru-RU" sz="2800" smtClean="0">
                <a:ln>
                  <a:noFill/>
                </a:ln>
                <a:latin typeface="Arial Black" pitchFamily="34" charset="0"/>
              </a:rPr>
              <a:t>Варианты креативных стратегий</a:t>
            </a:r>
            <a:endParaRPr lang="ru-RU" sz="2800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3" y="1520825"/>
            <a:ext cx="10018712" cy="42703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b="1" dirty="0" smtClean="0"/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 smtClean="0"/>
              <a:t>«Я </a:t>
            </a:r>
            <a:r>
              <a:rPr lang="ru-RU" b="1" dirty="0"/>
              <a:t>познаю, Я выбираю, Я созидаю, Я отвечаю»  Цель -стимулирование ответственности, независимости, самостоятельности</a:t>
            </a:r>
            <a:endParaRPr lang="ru-RU" b="1" i="1" dirty="0"/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 smtClean="0"/>
              <a:t>Создание безопасной социальной среды</a:t>
            </a:r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/>
              <a:t> Согласование интересов </a:t>
            </a:r>
            <a:r>
              <a:rPr lang="ru-RU" b="1" dirty="0" smtClean="0"/>
              <a:t>и гармонизация </a:t>
            </a:r>
            <a:r>
              <a:rPr lang="ru-RU" b="1" dirty="0"/>
              <a:t>межличностных отношений </a:t>
            </a:r>
            <a:r>
              <a:rPr lang="ru-RU" b="1" dirty="0" smtClean="0"/>
              <a:t>участников </a:t>
            </a:r>
            <a:r>
              <a:rPr lang="ru-RU" b="1" dirty="0"/>
              <a:t>образовательного </a:t>
            </a:r>
            <a:r>
              <a:rPr lang="ru-RU" b="1" dirty="0" smtClean="0"/>
              <a:t>процесса (разновозрастных группах).</a:t>
            </a:r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b="1" dirty="0"/>
              <a:t>«Мы - команда» Сотрудничество и </a:t>
            </a:r>
            <a:r>
              <a:rPr lang="ru-RU" altLang="ru-RU" b="1" dirty="0" smtClean="0"/>
              <a:t>сотворчество</a:t>
            </a:r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/>
              <a:t>Стратегия С. Джобса «Мы находимся здесь, чтобы внести свой вклад в этот мир. Иначе зачем мы здесь?»  - формирование социальных ориентаций </a:t>
            </a:r>
            <a:r>
              <a:rPr lang="ru-RU" b="1" dirty="0" smtClean="0"/>
              <a:t>рефлексии актуальных достижений и  </a:t>
            </a:r>
            <a:r>
              <a:rPr lang="ru-RU" b="1" dirty="0"/>
              <a:t>мотивации перспективы</a:t>
            </a:r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b="1" dirty="0"/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ln>
                  <a:noFill/>
                </a:ln>
                <a:solidFill>
                  <a:srgbClr val="C00000"/>
                </a:solidFill>
              </a:rPr>
              <a:t>Каких стратегий (целей) не хватает?</a:t>
            </a:r>
          </a:p>
        </p:txBody>
      </p:sp>
      <p:sp>
        <p:nvSpPr>
          <p:cNvPr id="3686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800" b="1" i="1" smtClean="0">
                <a:solidFill>
                  <a:srgbClr val="C00000"/>
                </a:solidFill>
              </a:rPr>
              <a:t>ДИСКУССИЯ</a:t>
            </a:r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19500"/>
            <a:ext cx="514985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Стратегия А. Сосланда «Воспринимать новое, быть новым, создавать новое» </a:t>
            </a:r>
            <a:endParaRPr lang="ru-RU" smtClean="0">
              <a:ln>
                <a:noFill/>
              </a:ln>
            </a:endParaRPr>
          </a:p>
        </p:txBody>
      </p:sp>
      <p:pic>
        <p:nvPicPr>
          <p:cNvPr id="3789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7738" y="2438400"/>
            <a:ext cx="7453312" cy="42926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84313" y="1854200"/>
            <a:ext cx="10018712" cy="3937000"/>
          </a:xfrm>
        </p:spPr>
        <p:txBody>
          <a:bodyPr rtlCol="0">
            <a:normAutofit fontScale="55000" lnSpcReduction="20000"/>
          </a:bodyPr>
          <a:lstStyle/>
          <a:p>
            <a:pPr marL="109728" indent="0" algn="just" eaLnBrk="1" fontAlgn="auto" hangingPunct="1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dirty="0" smtClean="0"/>
          </a:p>
          <a:p>
            <a:pPr marL="109728" indent="0" eaLnBrk="1" fontAlgn="auto" hangingPunct="1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3400" b="1" i="1" dirty="0">
                <a:solidFill>
                  <a:srgbClr val="C00000"/>
                </a:solidFill>
              </a:rPr>
              <a:t>Портфолио социально-творческих проектов</a:t>
            </a:r>
            <a:r>
              <a:rPr lang="ru-RU" sz="3400" b="1" dirty="0"/>
              <a:t>:</a:t>
            </a:r>
          </a:p>
          <a:p>
            <a:pPr marL="109728" indent="0" eaLnBrk="1" fontAlgn="auto" hangingPunct="1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dirty="0"/>
          </a:p>
          <a:p>
            <a:pPr marL="624078" indent="-514350" eaLnBrk="1" fontAlgn="auto" hangingPunct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ru-RU" sz="3400" b="1" dirty="0"/>
              <a:t>Автопортрет-презентация педагога «Я в этом мире»</a:t>
            </a:r>
          </a:p>
          <a:p>
            <a:pPr marL="624078" indent="-514350" eaLnBrk="1" fontAlgn="auto" hangingPunct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ru-RU" sz="3400" b="1" dirty="0"/>
              <a:t>Маршрут становления профессионального саморазвития</a:t>
            </a:r>
          </a:p>
          <a:p>
            <a:pPr marL="624078" indent="-514350" eaLnBrk="1" fontAlgn="auto" hangingPunct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ru-RU" sz="3400" b="1" dirty="0"/>
              <a:t>Кейс проведенных диагностических методик по развитию социальной креативности</a:t>
            </a:r>
          </a:p>
          <a:p>
            <a:pPr marL="624078" indent="-514350" eaLnBrk="1" fontAlgn="auto" hangingPunct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ru-RU" sz="3400" b="1" dirty="0"/>
              <a:t>Индивидуальные модели социальной креативности (педагога и ребенка)</a:t>
            </a:r>
          </a:p>
          <a:p>
            <a:pPr marL="624078" indent="-514350" eaLnBrk="1" fontAlgn="auto" hangingPunct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ru-RU" sz="3400" b="1" dirty="0">
                <a:solidFill>
                  <a:srgbClr val="C00000"/>
                </a:solidFill>
              </a:rPr>
              <a:t>Социально-креативные стратегии в профессиональной деятельности</a:t>
            </a:r>
          </a:p>
          <a:p>
            <a:pPr marL="624078" indent="-514350" eaLnBrk="1" fontAlgn="auto" hangingPunct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ru-RU" sz="3400" b="1" dirty="0"/>
              <a:t>Социально-педагогические проекты в области развития социальной креативности ребенка</a:t>
            </a:r>
          </a:p>
          <a:p>
            <a:pPr marL="624078" indent="-514350" eaLnBrk="1" fontAlgn="auto" hangingPunct="1"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ru-RU" sz="3400" b="1" dirty="0"/>
              <a:t>Кейс решенных профессиональных задач</a:t>
            </a:r>
          </a:p>
          <a:p>
            <a:pPr marL="624078" indent="-514350" algn="just" eaLnBrk="1" fontAlgn="auto" hangingPunct="1">
              <a:buClr>
                <a:schemeClr val="accent1">
                  <a:lumMod val="75000"/>
                </a:schemeClr>
              </a:buClr>
              <a:buFont typeface="Arial"/>
              <a:buAutoNum type="arabicPeriod"/>
              <a:defRPr/>
            </a:pPr>
            <a:endParaRPr lang="ru-RU" dirty="0" smtClean="0"/>
          </a:p>
          <a:p>
            <a:pPr algn="just"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1168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Результат занятий </a:t>
            </a:r>
            <a:br>
              <a:rPr lang="ru-RU" dirty="0"/>
            </a:br>
            <a:r>
              <a:rPr lang="ru-RU" dirty="0"/>
              <a:t>по </a:t>
            </a:r>
            <a:r>
              <a:rPr lang="ru-RU" dirty="0" smtClean="0"/>
              <a:t>программе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960438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Стратегия А. Сосланда</a:t>
            </a:r>
            <a:endParaRPr lang="ru-RU" smtClean="0">
              <a:ln>
                <a:noFill/>
              </a:ln>
            </a:endParaRPr>
          </a:p>
        </p:txBody>
      </p:sp>
      <p:pic>
        <p:nvPicPr>
          <p:cNvPr id="38914" name="Объект 3" descr="http://www.chaskor.ru/posts_images_200904/392_300_5082_soslbig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69225" y="3411538"/>
            <a:ext cx="3733800" cy="2857500"/>
          </a:xfrm>
        </p:spPr>
      </p:pic>
      <p:sp>
        <p:nvSpPr>
          <p:cNvPr id="38915" name="Прямоугольник 5"/>
          <p:cNvSpPr>
            <a:spLocks noChangeArrowheads="1"/>
          </p:cNvSpPr>
          <p:nvPr/>
        </p:nvSpPr>
        <p:spPr bwMode="auto">
          <a:xfrm>
            <a:off x="1081088" y="2543175"/>
            <a:ext cx="645001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latin typeface="Corbel" pitchFamily="34" charset="0"/>
              </a:rPr>
              <a:t>Душевное здоровье — в смысле полного, идеального отсутствия симптомов, переживаний, преходящих эмоциональных расстройств — это полная утопия. Сделать человека абсолютно душевно беспроблемным и невозможно, и бессмысленно, и, в конце концов, дурно для него самого. </a:t>
            </a:r>
          </a:p>
          <a:p>
            <a:pPr algn="just"/>
            <a:r>
              <a:rPr lang="ru-RU" sz="2000">
                <a:latin typeface="Corbel" pitchFamily="34" charset="0"/>
              </a:rPr>
              <a:t>Демонов не изгнать. С ними надо подружиться, вступить в диалог и попытаться немного их приручить. Хотя они всё равно будут иногда бунтовать — это неизбежно. </a:t>
            </a:r>
          </a:p>
          <a:p>
            <a:pPr algn="just"/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8916" name="Прямоугольник 1"/>
          <p:cNvSpPr>
            <a:spLocks noChangeArrowheads="1"/>
          </p:cNvSpPr>
          <p:nvPr/>
        </p:nvSpPr>
        <p:spPr bwMode="auto">
          <a:xfrm flipH="1">
            <a:off x="9226550" y="349250"/>
            <a:ext cx="26527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33333"/>
                </a:solidFill>
              </a:rPr>
              <a:t>Российский психолог, психотерапевт, Член Европейской Ассоциации Психотерапии. Окончил Второй Московский медицинский институт со специализацией по психотерапии. 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1449388" y="250825"/>
            <a:ext cx="10018712" cy="1330325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Стратегия </a:t>
            </a:r>
            <a:r>
              <a:rPr lang="ru-RU" b="1" smtClean="0">
                <a:ln>
                  <a:noFill/>
                </a:ln>
                <a:latin typeface="Arial" charset="0"/>
              </a:rPr>
              <a:t> </a:t>
            </a:r>
            <a:r>
              <a:rPr lang="ru-RU" b="1" smtClean="0">
                <a:ln>
                  <a:noFill/>
                </a:ln>
              </a:rPr>
              <a:t>А.Сосланда «Воспринимать новое, быть новым, создавать новое» </a:t>
            </a:r>
            <a:endParaRPr lang="ru-RU" smtClean="0">
              <a:ln>
                <a:noFill/>
              </a:ln>
            </a:endParaRPr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1466850" y="1625600"/>
            <a:ext cx="10018713" cy="4691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600" b="1" smtClean="0"/>
              <a:t>направлена на формирование </a:t>
            </a:r>
            <a:r>
              <a:rPr lang="ru-RU" sz="2600" b="1" i="1" smtClean="0">
                <a:solidFill>
                  <a:srgbClr val="FF0000"/>
                </a:solidFill>
              </a:rPr>
              <a:t>открытости новому опыту </a:t>
            </a:r>
            <a:r>
              <a:rPr lang="ru-RU" sz="2600" b="1" smtClean="0"/>
              <a:t>– кайнэрастии (kainos др. греч. – новый, erastes др. греч. – любящий, почитатель) – как способности адекватно принимать идеи, образы, ситуации и людей, даже если они принципиально </a:t>
            </a:r>
            <a:r>
              <a:rPr lang="ru-RU" sz="2600" b="1" i="1" smtClean="0"/>
              <a:t>новые</a:t>
            </a:r>
            <a:r>
              <a:rPr lang="ru-RU" sz="2600" b="1" smtClean="0"/>
              <a:t> или необычные.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 Кайнэрастия, по существу, </a:t>
            </a:r>
            <a:r>
              <a:rPr lang="ru-RU" sz="2200" b="1" smtClean="0">
                <a:solidFill>
                  <a:srgbClr val="C00000"/>
                </a:solidFill>
              </a:rPr>
              <a:t>- </a:t>
            </a:r>
            <a:r>
              <a:rPr lang="ru-RU" sz="2200" b="1" i="1" smtClean="0">
                <a:solidFill>
                  <a:srgbClr val="C00000"/>
                </a:solidFill>
              </a:rPr>
              <a:t>установка на новизну</a:t>
            </a:r>
            <a:r>
              <a:rPr lang="ru-RU" sz="2200" i="1" smtClean="0"/>
              <a:t>, </a:t>
            </a:r>
            <a:r>
              <a:rPr lang="ru-RU" sz="2200" smtClean="0"/>
              <a:t>которая составляет коренную сущность любого творческого процесса. Она присуща всем сферам человеческих интересов и всем областям деятельности.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/>
              <a:t> В современной психологии  выделяется два типа кайнэрастии – пассивный и активный. К пассивному типу относится стремление к перемене впечатлений, новых ощущений. Вместе с тем личность реализует свои стремления к новизне только в творчестве, то есть активным образом.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200" b="1" smtClean="0">
                <a:solidFill>
                  <a:srgbClr val="C00000"/>
                </a:solidFill>
              </a:rPr>
              <a:t>формула кайнэрастии: </a:t>
            </a:r>
            <a:r>
              <a:rPr lang="ru-RU" sz="2200" b="1" i="1" smtClean="0">
                <a:solidFill>
                  <a:srgbClr val="C00000"/>
                </a:solidFill>
              </a:rPr>
              <a:t>воспринимать новое, быть новым, создавать новое.</a:t>
            </a:r>
            <a:r>
              <a:rPr lang="ru-RU" sz="2200" b="1" smtClean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793750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ln>
                  <a:noFill/>
                </a:ln>
                <a:solidFill>
                  <a:srgbClr val="C00000"/>
                </a:solidFill>
              </a:rPr>
              <a:t>Стратегия А. Сосланда «Воспринимать новое, быть новым, создавать новое»</a:t>
            </a:r>
            <a:endParaRPr lang="ru-RU" sz="3200" i="1" smtClean="0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3" y="1620838"/>
            <a:ext cx="10018712" cy="417036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3100" b="1" dirty="0"/>
              <a:t>Эта формула непосредственно связана с таким понятием </a:t>
            </a:r>
            <a:r>
              <a:rPr lang="ru-RU" sz="3100" b="1" dirty="0">
                <a:solidFill>
                  <a:srgbClr val="FF0000"/>
                </a:solidFill>
              </a:rPr>
              <a:t>как «Комплекс детскости</a:t>
            </a:r>
            <a:r>
              <a:rPr lang="ru-RU" sz="3100" b="1" dirty="0" smtClean="0">
                <a:solidFill>
                  <a:srgbClr val="FF0000"/>
                </a:solidFill>
              </a:rPr>
              <a:t>» </a:t>
            </a:r>
            <a:r>
              <a:rPr lang="ru-RU" sz="3100" b="1" dirty="0" smtClean="0"/>
              <a:t>- чувство новизны, детскость </a:t>
            </a:r>
            <a:r>
              <a:rPr lang="ru-RU" sz="3100" b="1" dirty="0"/>
              <a:t>мировосприятия  вне стереотипов и нормативов</a:t>
            </a:r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 smtClean="0"/>
              <a:t>«</a:t>
            </a:r>
            <a:r>
              <a:rPr lang="ru-RU" b="1" dirty="0"/>
              <a:t>Креативность – это способность удивляться и познавать» (</a:t>
            </a:r>
            <a:r>
              <a:rPr lang="ru-RU" b="1" dirty="0" err="1"/>
              <a:t>Э.Фром</a:t>
            </a:r>
            <a:r>
              <a:rPr lang="ru-RU" b="1" dirty="0"/>
              <a:t>), </a:t>
            </a:r>
            <a:r>
              <a:rPr lang="ru-RU" b="1" dirty="0" smtClean="0"/>
              <a:t>исправлять </a:t>
            </a:r>
            <a:r>
              <a:rPr lang="ru-RU" b="1" dirty="0"/>
              <a:t>ошибки, беседовать с кошкой, нырять в глубину, проходить сквозь стены, зажигать солнце, строить замок на песке, приветствовать будущее»  (Е. </a:t>
            </a:r>
            <a:r>
              <a:rPr lang="ru-RU" b="1" dirty="0" err="1"/>
              <a:t>П.Торранс</a:t>
            </a:r>
            <a:r>
              <a:rPr lang="ru-RU" b="1" dirty="0" smtClean="0"/>
              <a:t>).</a:t>
            </a:r>
            <a:r>
              <a:rPr lang="ru-RU" b="1" dirty="0"/>
              <a:t> </a:t>
            </a:r>
            <a:endParaRPr lang="ru-RU" b="1" dirty="0" smtClean="0"/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b="1" dirty="0" smtClean="0"/>
              <a:t>«</a:t>
            </a:r>
            <a:r>
              <a:rPr lang="ru-RU" b="1" dirty="0" err="1"/>
              <a:t>Самоактуализированные</a:t>
            </a:r>
            <a:r>
              <a:rPr lang="ru-RU" b="1" dirty="0"/>
              <a:t> </a:t>
            </a:r>
            <a:r>
              <a:rPr lang="ru-RU" b="1" dirty="0" smtClean="0"/>
              <a:t>люди, те, которые сохранили комплекс детскости –(А</a:t>
            </a:r>
            <a:r>
              <a:rPr lang="ru-RU" b="1" dirty="0"/>
              <a:t>. </a:t>
            </a:r>
            <a:r>
              <a:rPr lang="ru-RU" b="1" dirty="0" err="1" smtClean="0"/>
              <a:t>Маслоу</a:t>
            </a:r>
            <a:r>
              <a:rPr lang="ru-RU" b="1" dirty="0" smtClean="0"/>
              <a:t>) </a:t>
            </a:r>
            <a:r>
              <a:rPr lang="ru-RU" b="1" dirty="0"/>
              <a:t>– обладают удивительной способностью радоваться жизни. Их восприятие свежо и наивно. Они не устают удивляться, поражаться, испытывать восторг и трепет перед многочисленными и разнообразными проявлениями жизни, к которым обычный человек давно привык, которых он даже не замечает. </a:t>
            </a:r>
            <a:endParaRPr lang="ru-RU" b="1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11096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Стратегия А. </a:t>
            </a:r>
            <a:r>
              <a:rPr lang="ru-RU" b="1" dirty="0" err="1"/>
              <a:t>Сосланда</a:t>
            </a:r>
            <a:r>
              <a:rPr lang="ru-RU" b="1" dirty="0"/>
              <a:t> «Воспринимать новое, быть новым, создавать новое»</a:t>
            </a:r>
            <a:endParaRPr lang="ru-RU" dirty="0"/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>
          <a:xfrm>
            <a:off x="1484313" y="1911350"/>
            <a:ext cx="10018712" cy="3879850"/>
          </a:xfrm>
        </p:spPr>
        <p:txBody>
          <a:bodyPr/>
          <a:lstStyle/>
          <a:p>
            <a:pPr eaLnBrk="1" hangingPunct="1"/>
            <a:r>
              <a:rPr lang="ru-RU" smtClean="0"/>
              <a:t>Таким образом, одним из </a:t>
            </a:r>
            <a:r>
              <a:rPr lang="ru-RU" sz="2800" b="1" i="1" smtClean="0">
                <a:solidFill>
                  <a:srgbClr val="FF0000"/>
                </a:solidFill>
              </a:rPr>
              <a:t>анти-креативных качеств</a:t>
            </a:r>
            <a:r>
              <a:rPr lang="ru-RU" smtClean="0"/>
              <a:t>, блокирующим свободу творческих проявлений в том числе и в социальном контексте, является </a:t>
            </a:r>
            <a:r>
              <a:rPr lang="ru-RU" sz="2800" b="1" smtClean="0">
                <a:solidFill>
                  <a:srgbClr val="C00000"/>
                </a:solidFill>
              </a:rPr>
              <a:t>«Комплекс взрослости». </a:t>
            </a:r>
            <a:endParaRPr lang="ru-RU" b="1" smtClean="0">
              <a:solidFill>
                <a:srgbClr val="C00000"/>
              </a:solidFill>
            </a:endParaRPr>
          </a:p>
          <a:p>
            <a:pPr eaLnBrk="1" hangingPunct="1"/>
            <a:r>
              <a:rPr lang="ru-RU" smtClean="0"/>
              <a:t>«Являясь представителем "мира взрослых", мы как бы отодвигаемся от своего внутреннего креативного ребенка, становимся ему непонятными и вызываем в нем либо подавленность, либо агрессию и бунт…» (Сичкорез С.А. http://ogoni.ru/budte-kak-deti/)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1484313" y="366713"/>
            <a:ext cx="10018712" cy="828675"/>
          </a:xfrm>
        </p:spPr>
        <p:txBody>
          <a:bodyPr/>
          <a:lstStyle/>
          <a:p>
            <a:pPr eaLnBrk="1" hangingPunct="1"/>
            <a:r>
              <a:rPr lang="ru-RU" sz="3200" smtClean="0">
                <a:ln>
                  <a:noFill/>
                </a:ln>
              </a:rPr>
              <a:t>Отметьте знаками  +  или  -  те качества, которые вам нравятся в учащихся или не нравятся.</a:t>
            </a:r>
            <a:endParaRPr lang="ru-RU" smtClean="0">
              <a:ln>
                <a:noFill/>
              </a:ln>
            </a:endParaRPr>
          </a:p>
        </p:txBody>
      </p:sp>
      <p:sp>
        <p:nvSpPr>
          <p:cNvPr id="43010" name="Объект 2"/>
          <p:cNvSpPr>
            <a:spLocks noGrp="1"/>
          </p:cNvSpPr>
          <p:nvPr>
            <p:ph idx="1"/>
          </p:nvPr>
        </p:nvSpPr>
        <p:spPr>
          <a:xfrm>
            <a:off x="3371850" y="2820988"/>
            <a:ext cx="7778750" cy="2606675"/>
          </a:xfrm>
        </p:spPr>
        <p:txBody>
          <a:bodyPr/>
          <a:lstStyle/>
          <a:p>
            <a:pPr eaLnBrk="1" hangingPunct="1"/>
            <a:r>
              <a:rPr lang="ru-RU" sz="1400" smtClean="0"/>
              <a:t>Дисциплинированный</a:t>
            </a:r>
          </a:p>
          <a:p>
            <a:pPr eaLnBrk="1" hangingPunct="1"/>
            <a:r>
              <a:rPr lang="ru-RU" sz="1400" smtClean="0"/>
              <a:t>Неровно занимающийся</a:t>
            </a:r>
          </a:p>
          <a:p>
            <a:pPr eaLnBrk="1" hangingPunct="1"/>
            <a:r>
              <a:rPr lang="ru-RU" sz="1400" smtClean="0"/>
              <a:t>Организованный</a:t>
            </a:r>
          </a:p>
          <a:p>
            <a:pPr eaLnBrk="1" hangingPunct="1"/>
            <a:r>
              <a:rPr lang="ru-RU" sz="1400" smtClean="0"/>
              <a:t>Выбивающийся из общего темпа</a:t>
            </a:r>
          </a:p>
          <a:p>
            <a:pPr eaLnBrk="1" hangingPunct="1"/>
            <a:r>
              <a:rPr lang="ru-RU" sz="1400" smtClean="0"/>
              <a:t>Эрудированный</a:t>
            </a:r>
          </a:p>
          <a:p>
            <a:pPr eaLnBrk="1" hangingPunct="1"/>
            <a:r>
              <a:rPr lang="ru-RU" sz="1400" smtClean="0"/>
              <a:t>Странный в поведении, непонятный</a:t>
            </a:r>
          </a:p>
          <a:p>
            <a:pPr eaLnBrk="1" hangingPunct="1"/>
            <a:r>
              <a:rPr lang="ru-RU" sz="1400" smtClean="0"/>
              <a:t>Умеющий поддержать общее дело (коллективист)</a:t>
            </a:r>
          </a:p>
          <a:p>
            <a:pPr eaLnBrk="1" hangingPunct="1"/>
            <a:r>
              <a:rPr lang="ru-RU" sz="1400" smtClean="0"/>
              <a:t>«Выскакивающий» на занятии с нелепыми замечаниями</a:t>
            </a:r>
          </a:p>
          <a:p>
            <a:pPr eaLnBrk="1" hangingPunct="1"/>
            <a:r>
              <a:rPr lang="ru-RU" sz="1400" smtClean="0"/>
              <a:t>Показывающий стабильные результаты (всегда хорошо занимается)</a:t>
            </a:r>
          </a:p>
          <a:p>
            <a:pPr eaLnBrk="1" hangingPunct="1"/>
            <a:r>
              <a:rPr lang="ru-RU" sz="1400" smtClean="0"/>
              <a:t>Занятый своими делами (индивидуалист)</a:t>
            </a:r>
          </a:p>
          <a:p>
            <a:pPr eaLnBrk="1" hangingPunct="1"/>
            <a:r>
              <a:rPr lang="ru-RU" sz="1400" smtClean="0"/>
              <a:t>Быстро, «на лету» схватывающий</a:t>
            </a:r>
          </a:p>
          <a:p>
            <a:pPr eaLnBrk="1" hangingPunct="1"/>
            <a:r>
              <a:rPr lang="ru-RU" sz="1400" smtClean="0"/>
              <a:t>Не умеющий общаться, конфликтный</a:t>
            </a:r>
          </a:p>
          <a:p>
            <a:pPr eaLnBrk="1" hangingPunct="1"/>
            <a:r>
              <a:rPr lang="ru-RU" sz="1400" smtClean="0"/>
              <a:t>Общающийся легко, приятный в общении</a:t>
            </a:r>
          </a:p>
          <a:p>
            <a:pPr eaLnBrk="1" hangingPunct="1"/>
            <a:r>
              <a:rPr lang="ru-RU" sz="1400" smtClean="0"/>
              <a:t>Иногда тугодум, иногда не может понять очевидного</a:t>
            </a:r>
          </a:p>
          <a:p>
            <a:pPr eaLnBrk="1" hangingPunct="1"/>
            <a:r>
              <a:rPr lang="ru-RU" sz="1400" smtClean="0"/>
              <a:t>Ясно, понятно для всех выражающий свои мысли</a:t>
            </a:r>
          </a:p>
          <a:p>
            <a:pPr eaLnBrk="1" hangingPunct="1"/>
            <a:r>
              <a:rPr lang="ru-RU" sz="1400" smtClean="0"/>
              <a:t>Не всегда желающий подчиниться большинству или руководителю</a:t>
            </a:r>
          </a:p>
          <a:p>
            <a:pPr eaLnBrk="1" hangingPunct="1"/>
            <a:endParaRPr lang="ru-RU" sz="140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>
              <a:ln>
                <a:noFill/>
              </a:ln>
            </a:endParaRPr>
          </a:p>
        </p:txBody>
      </p:sp>
      <p:pic>
        <p:nvPicPr>
          <p:cNvPr id="440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350" y="133350"/>
            <a:ext cx="11679238" cy="706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Социальный стереотип</a:t>
            </a:r>
          </a:p>
        </p:txBody>
      </p:sp>
      <p:sp>
        <p:nvSpPr>
          <p:cNvPr id="450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ru-RU" sz="4000" b="1" smtClean="0">
                <a:solidFill>
                  <a:srgbClr val="C00000"/>
                </a:solidFill>
              </a:rPr>
              <a:t>«Талант – патология, посредственность – норма»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963" y="623888"/>
            <a:ext cx="9070975" cy="1281112"/>
          </a:xfrm>
        </p:spPr>
        <p:txBody>
          <a:bodyPr/>
          <a:lstStyle/>
          <a:p>
            <a:pPr eaLnBrk="1" hangingPunct="1"/>
            <a:r>
              <a:rPr lang="ru-RU" sz="3600" b="1" smtClean="0">
                <a:ln>
                  <a:noFill/>
                </a:ln>
                <a:solidFill>
                  <a:srgbClr val="FF0000"/>
                </a:solidFill>
              </a:rPr>
              <a:t>Стратегия «Антимифы» </a:t>
            </a:r>
            <a:r>
              <a:rPr lang="ru-RU" sz="3600" b="1" smtClean="0">
                <a:ln>
                  <a:noFill/>
                </a:ln>
                <a:solidFill>
                  <a:srgbClr val="262626"/>
                </a:solidFill>
              </a:rPr>
              <a:t>(стратегия «разрушения», реконструкции, преодоления стереотипов)</a:t>
            </a:r>
            <a:endParaRPr lang="ru-RU" sz="3600" b="1" smtClean="0">
              <a:ln>
                <a:noFill/>
              </a:ln>
              <a:solidFill>
                <a:srgbClr val="DE4D4D"/>
              </a:solidFill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2085975" y="2133600"/>
            <a:ext cx="9763125" cy="377825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2800" b="1" i="1" smtClean="0"/>
              <a:t>Цель стратегии </a:t>
            </a:r>
            <a:r>
              <a:rPr lang="ru-RU" altLang="ru-RU" sz="2800" smtClean="0"/>
              <a:t>– </a:t>
            </a:r>
            <a:r>
              <a:rPr lang="ru-RU" altLang="ru-RU" sz="2800" b="1" smtClean="0"/>
              <a:t>развитие  открытости новому опыту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800" b="1" i="1" smtClean="0">
                <a:solidFill>
                  <a:srgbClr val="FF0000"/>
                </a:solidFill>
              </a:rPr>
              <a:t>«Я боюсь людей без убеждений, но еще больше людей, которые не могут от них отказаться» (Д.С.Лихачев)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800" b="1" i="1" smtClean="0">
                <a:solidFill>
                  <a:srgbClr val="FF0000"/>
                </a:solidFill>
              </a:rPr>
              <a:t>Порой самая несгибаемая позиция  результат паралича» (С.Е.Лец)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2800" b="1" i="1" smtClean="0">
                <a:solidFill>
                  <a:srgbClr val="FF0000"/>
                </a:solidFill>
              </a:rPr>
              <a:t>«Самое золотое правило - не иметь золотых правил»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7016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b="1" dirty="0" smtClean="0">
                <a:solidFill>
                  <a:srgbClr val="000099"/>
                </a:solidFill>
                <a:latin typeface="Georgia" panose="02040502050405020303" pitchFamily="18" charset="0"/>
              </a:rPr>
              <a:t>Социальные стереотипы (мифы)- это…</a:t>
            </a:r>
            <a:endParaRPr lang="ru-RU" b="1" dirty="0"/>
          </a:p>
        </p:txBody>
      </p:sp>
      <p:sp>
        <p:nvSpPr>
          <p:cNvPr id="47106" name="Объект 4"/>
          <p:cNvSpPr>
            <a:spLocks noGrp="1"/>
          </p:cNvSpPr>
          <p:nvPr>
            <p:ph idx="1"/>
          </p:nvPr>
        </p:nvSpPr>
        <p:spPr>
          <a:xfrm>
            <a:off x="1484313" y="1735138"/>
            <a:ext cx="10018712" cy="3124200"/>
          </a:xfrm>
        </p:spPr>
        <p:txBody>
          <a:bodyPr/>
          <a:lstStyle/>
          <a:p>
            <a:pPr algn="just" eaLnBrk="1" hangingPunct="1"/>
            <a:r>
              <a:rPr lang="ru-RU" sz="4000" b="1" smtClean="0">
                <a:solidFill>
                  <a:srgbClr val="C00000"/>
                </a:solidFill>
              </a:rPr>
              <a:t>Картинки мира, </a:t>
            </a:r>
            <a:r>
              <a:rPr lang="ru-RU" sz="4000" b="1" smtClean="0">
                <a:solidFill>
                  <a:srgbClr val="C00000"/>
                </a:solidFill>
                <a:latin typeface="Arial" charset="0"/>
              </a:rPr>
              <a:t>м</a:t>
            </a:r>
            <a:r>
              <a:rPr lang="ru-RU" sz="4000" b="1" smtClean="0">
                <a:solidFill>
                  <a:srgbClr val="C00000"/>
                </a:solidFill>
              </a:rPr>
              <a:t>атрицы, образцы восприятия и поведения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>
              <a:ln>
                <a:noFill/>
              </a:ln>
            </a:endParaRPr>
          </a:p>
        </p:txBody>
      </p:sp>
      <p:pic>
        <p:nvPicPr>
          <p:cNvPr id="4813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93913" y="330200"/>
            <a:ext cx="8643937" cy="5851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1"/>
          <p:cNvSpPr>
            <a:spLocks noGrp="1"/>
          </p:cNvSpPr>
          <p:nvPr>
            <p:ph idx="1"/>
          </p:nvPr>
        </p:nvSpPr>
        <p:spPr>
          <a:xfrm>
            <a:off x="1484313" y="1628775"/>
            <a:ext cx="10018712" cy="4162425"/>
          </a:xfrm>
        </p:spPr>
        <p:txBody>
          <a:bodyPr/>
          <a:lstStyle/>
          <a:p>
            <a:pPr eaLnBrk="1" hangingPunct="1"/>
            <a:r>
              <a:rPr lang="ru-RU" sz="2800" b="1" smtClean="0"/>
              <a:t>преобразующая социальный мир </a:t>
            </a:r>
            <a:r>
              <a:rPr lang="ru-RU" sz="2800" b="1" i="1" smtClean="0">
                <a:solidFill>
                  <a:srgbClr val="C00000"/>
                </a:solidFill>
              </a:rPr>
              <a:t>деятельность</a:t>
            </a:r>
            <a:r>
              <a:rPr lang="ru-RU" sz="2800" b="1" smtClean="0"/>
              <a:t> человека</a:t>
            </a:r>
          </a:p>
          <a:p>
            <a:pPr eaLnBrk="1" hangingPunct="1"/>
            <a:r>
              <a:rPr lang="ru-RU" sz="2800" b="1" i="1" smtClean="0">
                <a:solidFill>
                  <a:srgbClr val="C00000"/>
                </a:solidFill>
              </a:rPr>
              <a:t>Процесс</a:t>
            </a:r>
            <a:r>
              <a:rPr lang="ru-RU" sz="2800" b="1" smtClean="0"/>
              <a:t>, который направлен на два взаимосвязанных вектора (внешний и внутренний )</a:t>
            </a:r>
          </a:p>
          <a:p>
            <a:pPr eaLnBrk="1" hangingPunct="1"/>
            <a:r>
              <a:rPr lang="ru-RU" sz="2800" b="1" smtClean="0"/>
              <a:t>1.на социум (творческое, позитивное преобразование социума)</a:t>
            </a:r>
          </a:p>
          <a:p>
            <a:pPr eaLnBrk="1" hangingPunct="1"/>
            <a:r>
              <a:rPr lang="ru-RU" sz="2800" b="1" smtClean="0"/>
              <a:t>2. на себя  - самосовершенствование, саморазвитие, самотворчество,</a:t>
            </a:r>
          </a:p>
          <a:p>
            <a:pPr eaLnBrk="1" hangingPunct="1"/>
            <a:r>
              <a:rPr lang="ru-RU" sz="2800" b="1" smtClean="0"/>
              <a:t> </a:t>
            </a:r>
            <a:r>
              <a:rPr lang="ru-RU" sz="2800" b="1" i="1" smtClean="0">
                <a:solidFill>
                  <a:srgbClr val="C00000"/>
                </a:solidFill>
              </a:rPr>
              <a:t>«Изменяемся мы- изменяется мир»</a:t>
            </a:r>
          </a:p>
        </p:txBody>
      </p:sp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942975"/>
          </a:xfrm>
        </p:spPr>
        <p:txBody>
          <a:bodyPr/>
          <a:lstStyle/>
          <a:p>
            <a:pPr eaLnBrk="1" hangingPunct="1"/>
            <a:r>
              <a:rPr lang="ru-RU" i="1" smtClean="0">
                <a:ln>
                  <a:noFill/>
                </a:ln>
                <a:solidFill>
                  <a:srgbClr val="C00000"/>
                </a:solidFill>
              </a:rPr>
              <a:t>Социальное творчество – это…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59525" y="2146300"/>
            <a:ext cx="5832475" cy="4603750"/>
          </a:xfrm>
        </p:spPr>
      </p:pic>
      <p:pic>
        <p:nvPicPr>
          <p:cNvPr id="4915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3" y="249238"/>
            <a:ext cx="58483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ln>
                  <a:noFill/>
                </a:ln>
                <a:solidFill>
                  <a:srgbClr val="000099"/>
                </a:solidFill>
                <a:latin typeface="Georgia" pitchFamily="18" charset="0"/>
              </a:rPr>
              <a:t>Задание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894013" y="2209800"/>
            <a:ext cx="7313612" cy="33591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b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3200" b="1" dirty="0" smtClean="0">
                <a:solidFill>
                  <a:srgbClr val="000099"/>
                </a:solidFill>
                <a:latin typeface="Georgia" pitchFamily="18" charset="0"/>
              </a:rPr>
              <a:t>Сформулируйте современные «мифы», которые мешают жить, работать и быть счастливыми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3300" b="1" dirty="0">
              <a:solidFill>
                <a:srgbClr val="000099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ln>
                  <a:noFill/>
                </a:ln>
                <a:solidFill>
                  <a:srgbClr val="000099"/>
                </a:solidFill>
                <a:latin typeface="Georgia" pitchFamily="18" charset="0"/>
              </a:rPr>
              <a:t>Задание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894013" y="2209800"/>
            <a:ext cx="7313612" cy="33591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3600" b="1" dirty="0" smtClean="0">
                <a:solidFill>
                  <a:srgbClr val="000099"/>
                </a:solidFill>
                <a:latin typeface="Georgia" pitchFamily="18" charset="0"/>
              </a:rPr>
              <a:t>Найдите альтернативу </a:t>
            </a:r>
            <a:r>
              <a:rPr lang="ru-RU" sz="3600" b="1" dirty="0">
                <a:solidFill>
                  <a:srgbClr val="000099"/>
                </a:solidFill>
                <a:latin typeface="Georgia" pitchFamily="18" charset="0"/>
              </a:rPr>
              <a:t>с</a:t>
            </a:r>
            <a:r>
              <a:rPr lang="ru-RU" sz="3600" b="1" dirty="0" smtClean="0">
                <a:solidFill>
                  <a:srgbClr val="000099"/>
                </a:solidFill>
                <a:latin typeface="Georgia" pitchFamily="18" charset="0"/>
              </a:rPr>
              <a:t>оциальным стереотипам (разрушьте и реконструируйте их) – создайте </a:t>
            </a:r>
            <a:r>
              <a:rPr lang="ru-RU" sz="3600" b="1" dirty="0" err="1" smtClean="0">
                <a:solidFill>
                  <a:srgbClr val="000099"/>
                </a:solidFill>
                <a:latin typeface="Georgia" pitchFamily="18" charset="0"/>
              </a:rPr>
              <a:t>антимифы</a:t>
            </a:r>
            <a:endParaRPr lang="ru-RU" sz="3600" b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AutoNum type="arabicPeriod"/>
              <a:defRPr/>
            </a:pPr>
            <a:endParaRPr lang="ru-RU" b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3300" b="1" dirty="0">
              <a:solidFill>
                <a:srgbClr val="000099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5410200"/>
            <a:ext cx="8183562" cy="1181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педагогическая мифология начала ХХ</a:t>
            </a: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I </a:t>
            </a: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века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027238" y="315913"/>
            <a:ext cx="8183562" cy="5094287"/>
          </a:xfrm>
        </p:spPr>
        <p:txBody>
          <a:bodyPr rtlCol="0">
            <a:normAutofit fontScale="92500" lnSpcReduction="10000"/>
          </a:bodyPr>
          <a:lstStyle/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«Талант – патология, посредственность – норма»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«Иллюзия всезнания».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Установка «Ничего нового мне не сообщат». 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развития способностей необходима интенсивная деятельность»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Творчество для избранных. Главное - научить ребенка читать, считать и писать.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«У матери было три сына: два умных, третий – футболист»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Шеф (учитель, преподаватель) всегда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прав!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«Одаренный ребенок – тот, кто схватывает «на лету», быстро соображает и хорошо учится»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«Нет неспособных детей, есть неспособные учителя»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«Если есть у человека талант, то он всегда пробьется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Дайте мне рецепты и я их применю на практике</a:t>
            </a:r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Verdana" pitchFamily="34" charset="0"/>
              <a:buAutoNum type="arabicPeriod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Высшее образование сегодня нужно каждому выпускнику школы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ln>
                  <a:noFill/>
                </a:ln>
                <a:solidFill>
                  <a:srgbClr val="000099"/>
                </a:solidFill>
                <a:latin typeface="Georgia" pitchFamily="18" charset="0"/>
              </a:rPr>
              <a:t>Задание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894013" y="2209800"/>
            <a:ext cx="7313612" cy="33591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3600" b="1" dirty="0" smtClean="0">
                <a:solidFill>
                  <a:srgbClr val="000099"/>
                </a:solidFill>
                <a:latin typeface="Georgia" pitchFamily="18" charset="0"/>
              </a:rPr>
              <a:t>Как можно использовать стратегию «</a:t>
            </a:r>
            <a:r>
              <a:rPr lang="ru-RU" sz="3600" b="1" dirty="0" err="1" smtClean="0">
                <a:solidFill>
                  <a:srgbClr val="000099"/>
                </a:solidFill>
                <a:latin typeface="Georgia" pitchFamily="18" charset="0"/>
              </a:rPr>
              <a:t>Антимифы</a:t>
            </a:r>
            <a:r>
              <a:rPr lang="ru-RU" sz="3600" b="1" dirty="0" smtClean="0">
                <a:solidFill>
                  <a:srgbClr val="000099"/>
                </a:solidFill>
                <a:latin typeface="Georgia" pitchFamily="18" charset="0"/>
              </a:rPr>
              <a:t>» в вашей педагогической практике?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AutoNum type="arabicPeriod"/>
              <a:defRPr/>
            </a:pPr>
            <a:endParaRPr lang="ru-RU" b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3300" b="1" dirty="0">
              <a:solidFill>
                <a:srgbClr val="000099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909638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Социальные инверсии</a:t>
            </a:r>
          </a:p>
        </p:txBody>
      </p:sp>
      <p:sp>
        <p:nvSpPr>
          <p:cNvPr id="54274" name="Объект 2"/>
          <p:cNvSpPr>
            <a:spLocks noGrp="1"/>
          </p:cNvSpPr>
          <p:nvPr>
            <p:ph idx="1"/>
          </p:nvPr>
        </p:nvSpPr>
        <p:spPr>
          <a:xfrm>
            <a:off x="1484313" y="1803400"/>
            <a:ext cx="10018712" cy="5054600"/>
          </a:xfrm>
        </p:spPr>
        <p:txBody>
          <a:bodyPr/>
          <a:lstStyle/>
          <a:p>
            <a:pPr eaLnBrk="1" hangingPunct="1"/>
            <a:r>
              <a:rPr lang="ru-RU" sz="2800" b="1" smtClean="0"/>
              <a:t>немецкий математик </a:t>
            </a:r>
            <a:r>
              <a:rPr lang="ru-RU" sz="2800" b="1" smtClean="0">
                <a:solidFill>
                  <a:srgbClr val="C00000"/>
                </a:solidFill>
              </a:rPr>
              <a:t>Карл Якоби</a:t>
            </a:r>
            <a:r>
              <a:rPr lang="ru-RU" sz="2800" b="1" smtClean="0"/>
              <a:t>, который внёс важнейший вклад в развитие различных научных областей, известен своей способностью решать сложные проблемы, следуя стратегии muss immer umkehren или, в свободном переводе, </a:t>
            </a:r>
            <a:r>
              <a:rPr lang="ru-RU" sz="2800" b="1" i="1" smtClean="0"/>
              <a:t>«инвертировать, всегда инвертировать».</a:t>
            </a:r>
            <a:r>
              <a:rPr lang="ru-RU" sz="2800" b="1" smtClean="0"/>
              <a:t> К. Якоби считал, что один из лучших способов прояснить любую проблему, в том числе и социальную,  состоит в том, чтобы представить её в обратной форме.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1465263" y="358775"/>
            <a:ext cx="10018712" cy="842963"/>
          </a:xfrm>
        </p:spPr>
        <p:txBody>
          <a:bodyPr/>
          <a:lstStyle/>
          <a:p>
            <a:pPr eaLnBrk="1" hangingPunct="1"/>
            <a:r>
              <a:rPr lang="ru-RU" b="1" i="1" smtClean="0">
                <a:ln>
                  <a:noFill/>
                </a:ln>
              </a:rPr>
              <a:t>Стратегия «</a:t>
            </a:r>
            <a:r>
              <a:rPr lang="ru-RU" b="1" i="1" smtClean="0">
                <a:ln>
                  <a:noFill/>
                </a:ln>
                <a:latin typeface="Arial" charset="0"/>
              </a:rPr>
              <a:t>С</a:t>
            </a:r>
            <a:r>
              <a:rPr lang="ru-RU" b="1" i="1" smtClean="0">
                <a:ln>
                  <a:noFill/>
                </a:ln>
              </a:rPr>
              <a:t>оциальные инверсии» </a:t>
            </a:r>
            <a:endParaRPr lang="ru-RU" smtClean="0">
              <a:ln>
                <a:noFill/>
              </a:ln>
            </a:endParaRPr>
          </a:p>
        </p:txBody>
      </p:sp>
      <p:sp>
        <p:nvSpPr>
          <p:cNvPr id="55298" name="Объект 2"/>
          <p:cNvSpPr>
            <a:spLocks noGrp="1"/>
          </p:cNvSpPr>
          <p:nvPr>
            <p:ph idx="1"/>
          </p:nvPr>
        </p:nvSpPr>
        <p:spPr>
          <a:xfrm>
            <a:off x="1568450" y="1231900"/>
            <a:ext cx="10018713" cy="3711575"/>
          </a:xfrm>
        </p:spPr>
        <p:txBody>
          <a:bodyPr/>
          <a:lstStyle/>
          <a:p>
            <a:pPr algn="just" eaLnBrk="1" hangingPunct="1"/>
            <a:r>
              <a:rPr lang="ru-RU" sz="3200" b="1" smtClean="0"/>
              <a:t>Сущность стратегии «социальные инверсии» — движение в противоположном направлении («бросок в противоположность»).</a:t>
            </a:r>
          </a:p>
          <a:p>
            <a:pPr algn="just" eaLnBrk="1" hangingPunct="1"/>
            <a:r>
              <a:rPr lang="ru-RU" sz="2000" smtClean="0"/>
              <a:t> </a:t>
            </a:r>
            <a:r>
              <a:rPr lang="ru-RU" smtClean="0"/>
              <a:t>«</a:t>
            </a:r>
            <a:r>
              <a:rPr lang="ru-RU" sz="2800" b="1" smtClean="0"/>
              <a:t>И</a:t>
            </a:r>
            <a:r>
              <a:rPr lang="ru-RU" sz="2800" b="1" i="1" smtClean="0"/>
              <a:t>зучая противоположное тому, над чем вы работаете,  вы можете определить важные элементы, которые не сразу очевидны»</a:t>
            </a:r>
            <a:r>
              <a:rPr lang="ru-RU" sz="2800" b="1" smtClean="0"/>
              <a:t>  </a:t>
            </a:r>
            <a:r>
              <a:rPr lang="ru-RU" i="1" smtClean="0"/>
              <a:t>Джош Кауфман</a:t>
            </a:r>
            <a:endParaRPr lang="ru-RU" smtClean="0"/>
          </a:p>
        </p:txBody>
      </p:sp>
      <p:pic>
        <p:nvPicPr>
          <p:cNvPr id="55299" name="Picture 5" descr="Картинка 207 из 262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4475" y="4502150"/>
            <a:ext cx="99504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1614488" y="396875"/>
            <a:ext cx="10018712" cy="768350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  <a:latin typeface="Arial" charset="0"/>
              </a:rPr>
              <a:t>И</a:t>
            </a:r>
            <a:r>
              <a:rPr lang="ru-RU" b="1" smtClean="0">
                <a:ln>
                  <a:noFill/>
                </a:ln>
              </a:rPr>
              <a:t>нверсии</a:t>
            </a:r>
          </a:p>
        </p:txBody>
      </p:sp>
      <p:sp>
        <p:nvSpPr>
          <p:cNvPr id="56322" name="Содержимое 2"/>
          <p:cNvSpPr>
            <a:spLocks noGrp="1"/>
          </p:cNvSpPr>
          <p:nvPr>
            <p:ph idx="1"/>
          </p:nvPr>
        </p:nvSpPr>
        <p:spPr>
          <a:xfrm>
            <a:off x="1905000" y="1955800"/>
            <a:ext cx="7386638" cy="4497388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Аналогии </a:t>
            </a:r>
          </a:p>
          <a:p>
            <a:pPr eaLnBrk="1" hangingPunct="1"/>
            <a:r>
              <a:rPr lang="ru-RU" altLang="ru-RU" sz="2800" smtClean="0"/>
              <a:t> мутации в природе; </a:t>
            </a:r>
          </a:p>
          <a:p>
            <a:pPr eaLnBrk="1" hangingPunct="1"/>
            <a:r>
              <a:rPr lang="ru-RU" altLang="ru-RU" sz="2800" smtClean="0"/>
              <a:t>процесс конденсации в физике; </a:t>
            </a:r>
          </a:p>
          <a:p>
            <a:pPr eaLnBrk="1" hangingPunct="1"/>
            <a:r>
              <a:rPr lang="ru-RU" altLang="ru-RU" sz="2800" smtClean="0"/>
              <a:t>анаграммы; чудесные превращения сказочных героев </a:t>
            </a:r>
          </a:p>
          <a:p>
            <a:pPr eaLnBrk="1" hangingPunct="1"/>
            <a:r>
              <a:rPr lang="ru-RU" altLang="ru-RU" sz="2800" smtClean="0"/>
              <a:t>Художественные инверсии</a:t>
            </a:r>
          </a:p>
        </p:txBody>
      </p:sp>
      <p:pic>
        <p:nvPicPr>
          <p:cNvPr id="56323" name="Picture 4" descr="http://madeart.biz/wp-content/uploads/2012/12/529754352_6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8638" y="1219200"/>
            <a:ext cx="634365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1501775" y="563563"/>
            <a:ext cx="6473825" cy="892175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Инверсии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1787525" y="1828800"/>
            <a:ext cx="10404475" cy="42672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Капля воды – снежинка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Куколка – бабочка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Эмбрион — человек.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Почка (растения) — листок.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Бутон — цветок.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Головастик — лягушка.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Яйцо  --     крокодил, черепаха , страус, цыпленок, змея 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Росток — дерево.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Искра — пламя.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Первоклассник — академик.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Идея — открытие. </a:t>
            </a:r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Школа парадоксов – афоризмы («Ничего не делать — тяжкий труд», «Если скажешь правду, все равно рано или поздно попадешься», </a:t>
            </a:r>
            <a:r>
              <a:rPr lang="ru-RU" altLang="ru-RU" sz="2000" dirty="0" err="1" smtClean="0"/>
              <a:t>О.Уальд</a:t>
            </a:r>
            <a:endParaRPr lang="ru-RU" altLang="ru-RU" sz="2000" dirty="0"/>
          </a:p>
          <a:p>
            <a:pPr eaLnBrk="1" fontAlgn="auto" hangingPunct="1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/>
              <a:t>Придумать  инверсии????? загадки, пословицы, нелепицы, афоризмы</a:t>
            </a:r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sz="2000" dirty="0"/>
          </a:p>
        </p:txBody>
      </p:sp>
      <p:pic>
        <p:nvPicPr>
          <p:cNvPr id="57347" name="Picture 10" descr="Картинка 230 из 262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5938" y="461963"/>
            <a:ext cx="4056062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1484313" y="685800"/>
            <a:ext cx="5810250" cy="1752600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  <a:latin typeface="Arial" charset="0"/>
              </a:rPr>
              <a:t>И</a:t>
            </a:r>
            <a:r>
              <a:rPr lang="ru-RU" b="1" smtClean="0">
                <a:ln>
                  <a:noFill/>
                </a:ln>
              </a:rPr>
              <a:t>нверсии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>
          <a:xfrm>
            <a:off x="2165350" y="5241925"/>
            <a:ext cx="8834438" cy="11191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3200" b="1" smtClean="0">
                <a:latin typeface="Arial" charset="0"/>
              </a:rPr>
              <a:t>	</a:t>
            </a:r>
            <a:r>
              <a:rPr lang="ru-RU" sz="3200" b="1" smtClean="0"/>
              <a:t>Инверсии являются ключевым инструментом многих великих мыслителей и художников</a:t>
            </a:r>
            <a:endParaRPr lang="ru-RU" altLang="ru-RU" sz="3200" b="1" smtClean="0"/>
          </a:p>
        </p:txBody>
      </p:sp>
      <p:pic>
        <p:nvPicPr>
          <p:cNvPr id="5837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363538"/>
            <a:ext cx="32385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793750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Социальная креативность- это..</a:t>
            </a: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1484313" y="1646238"/>
            <a:ext cx="10018712" cy="4144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200" b="1" i="1" smtClean="0">
                <a:solidFill>
                  <a:srgbClr val="C00000"/>
                </a:solidFill>
              </a:rPr>
              <a:t>МЕТА-СПОСОБНОСТЬ,</a:t>
            </a:r>
            <a:r>
              <a:rPr lang="ru-RU" sz="3200" b="1" smtClean="0"/>
              <a:t> </a:t>
            </a:r>
            <a:r>
              <a:rPr lang="ru-RU" sz="2800" b="1" smtClean="0">
                <a:solidFill>
                  <a:srgbClr val="C00000"/>
                </a:solidFill>
              </a:rPr>
              <a:t>творческий ресурс человека</a:t>
            </a:r>
            <a:r>
              <a:rPr lang="ru-RU" sz="3200" b="1" smtClean="0">
                <a:solidFill>
                  <a:srgbClr val="C00000"/>
                </a:solidFill>
              </a:rPr>
              <a:t>,  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i="1" smtClean="0"/>
              <a:t>система творческих способностей и индивидуальных качеств личности, (мотивационных, интеллектуальных, эмоциональных, эстетических, экзистенциальных и др), способствующих генерированию и реализации социально значимых инновационных идей и стратегий</a:t>
            </a:r>
            <a:r>
              <a:rPr lang="ru-RU" sz="1600" b="1" smtClean="0"/>
              <a:t>.</a:t>
            </a:r>
          </a:p>
          <a:p>
            <a:pPr algn="just" eaLnBrk="1" hangingPunct="1">
              <a:lnSpc>
                <a:spcPct val="90000"/>
              </a:lnSpc>
            </a:pPr>
            <a:endParaRPr lang="ru-RU" sz="1600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38400" y="260350"/>
            <a:ext cx="8229600" cy="936625"/>
          </a:xfrm>
        </p:spPr>
        <p:txBody>
          <a:bodyPr/>
          <a:lstStyle/>
          <a:p>
            <a:pPr eaLnBrk="1" hangingPunct="1"/>
            <a:r>
              <a:rPr lang="ru-RU" sz="4400" b="1" i="1" smtClean="0">
                <a:ln>
                  <a:noFill/>
                </a:ln>
                <a:solidFill>
                  <a:srgbClr val="C00000"/>
                </a:solidFill>
                <a:latin typeface="Arial" charset="0"/>
              </a:rPr>
              <a:t>С</a:t>
            </a:r>
            <a:r>
              <a:rPr lang="ru-RU" sz="4400" b="1" i="1" smtClean="0">
                <a:ln>
                  <a:noFill/>
                </a:ln>
                <a:solidFill>
                  <a:srgbClr val="C00000"/>
                </a:solidFill>
              </a:rPr>
              <a:t>оциальные инверсии</a:t>
            </a:r>
            <a:r>
              <a:rPr lang="ru-RU" sz="2800" b="1" i="1" smtClean="0">
                <a:ln>
                  <a:noFill/>
                </a:ln>
                <a:solidFill>
                  <a:srgbClr val="C00000"/>
                </a:solidFill>
              </a:rPr>
              <a:t/>
            </a:r>
            <a:br>
              <a:rPr lang="ru-RU" sz="2800" b="1" i="1" smtClean="0">
                <a:ln>
                  <a:noFill/>
                </a:ln>
                <a:solidFill>
                  <a:srgbClr val="C00000"/>
                </a:solidFill>
              </a:rPr>
            </a:br>
            <a:endParaRPr lang="ru-RU" sz="3200" i="1" smtClean="0">
              <a:ln>
                <a:noFill/>
              </a:ln>
            </a:endParaRPr>
          </a:p>
        </p:txBody>
      </p:sp>
      <p:sp>
        <p:nvSpPr>
          <p:cNvPr id="59394" name="Содержимое 2"/>
          <p:cNvSpPr>
            <a:spLocks noGrp="1"/>
          </p:cNvSpPr>
          <p:nvPr>
            <p:ph idx="4294967295"/>
          </p:nvPr>
        </p:nvSpPr>
        <p:spPr>
          <a:xfrm>
            <a:off x="1882775" y="1196975"/>
            <a:ext cx="8785225" cy="54006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000" b="1" smtClean="0">
                <a:latin typeface="Arial" charset="0"/>
              </a:rPr>
              <a:t>На основании предложенных картинок:</a:t>
            </a:r>
          </a:p>
          <a:p>
            <a:pPr eaLnBrk="1" hangingPunct="1">
              <a:buFontTx/>
              <a:buChar char="•"/>
            </a:pPr>
            <a:r>
              <a:rPr lang="ru-RU" sz="3000" b="1" smtClean="0">
                <a:latin typeface="Arial" charset="0"/>
              </a:rPr>
              <a:t>С</a:t>
            </a:r>
            <a:r>
              <a:rPr lang="ru-RU" sz="3000" b="1" smtClean="0"/>
              <a:t>формулировать социальную проблему, отраженную в предложенных ситуациях</a:t>
            </a:r>
          </a:p>
          <a:p>
            <a:pPr eaLnBrk="1" hangingPunct="1"/>
            <a:r>
              <a:rPr lang="ru-RU" sz="3000" b="1" smtClean="0"/>
              <a:t>Определить возможные негативные последствия ситуации</a:t>
            </a:r>
          </a:p>
          <a:p>
            <a:pPr eaLnBrk="1" hangingPunct="1"/>
            <a:r>
              <a:rPr lang="ru-RU" sz="3000" b="1" smtClean="0"/>
              <a:t>Преобразовать ситуацию в позитив в педагогическом контексте (Что делать?)</a:t>
            </a:r>
          </a:p>
          <a:p>
            <a:pPr eaLnBrk="1" hangingPunct="1"/>
            <a:endParaRPr lang="ru-RU" sz="3000" b="1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Преобразование ситуации</a:t>
            </a:r>
          </a:p>
        </p:txBody>
      </p:sp>
      <p:pic>
        <p:nvPicPr>
          <p:cNvPr id="60418" name="Picture 4" descr="18888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60513" y="334963"/>
            <a:ext cx="10333037" cy="614521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Трактовка ситуации</a:t>
            </a:r>
          </a:p>
        </p:txBody>
      </p:sp>
      <p:pic>
        <p:nvPicPr>
          <p:cNvPr id="61442" name="Picture 4" descr="18888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39050" y="4446588"/>
            <a:ext cx="4206875" cy="1819275"/>
          </a:xfrm>
        </p:spPr>
      </p:pic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5956300" y="1671638"/>
            <a:ext cx="5743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/>
            <a:r>
              <a:rPr lang="ru-RU" sz="2400" b="1"/>
              <a:t>Рискованное поведение подростков</a:t>
            </a:r>
          </a:p>
          <a:p>
            <a:pPr algn="ctr" defTabSz="914400"/>
            <a:r>
              <a:rPr lang="ru-RU" sz="2400" b="1"/>
              <a:t>Подросток переживает восторг</a:t>
            </a:r>
          </a:p>
          <a:p>
            <a:pPr algn="ctr" defTabSz="914400"/>
            <a:r>
              <a:rPr lang="ru-RU" sz="2400" b="1"/>
              <a:t>Возможна гибель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916113" y="3065463"/>
            <a:ext cx="4513262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Преобразование ситуации</a:t>
            </a:r>
          </a:p>
          <a:p>
            <a:pPr defTabSz="914400">
              <a:defRPr/>
            </a:pPr>
            <a:endParaRPr lang="ru-RU" sz="28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>
              <a:defRPr/>
            </a:pPr>
            <a:r>
              <a:rPr lang="ru-RU" sz="2400" b="1"/>
              <a:t>Предложить подростку заниматься в секции каскадеров под присмотром взрослого</a:t>
            </a:r>
            <a:endParaRPr lang="ru-RU" sz="2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Преобразование ситуации</a:t>
            </a:r>
          </a:p>
        </p:txBody>
      </p:sp>
      <p:pic>
        <p:nvPicPr>
          <p:cNvPr id="62466" name="Picture 5" descr="ггг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16213" y="644525"/>
            <a:ext cx="8853487" cy="5668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Трактовка</a:t>
            </a: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ситуации</a:t>
            </a:r>
          </a:p>
        </p:txBody>
      </p:sp>
      <p:pic>
        <p:nvPicPr>
          <p:cNvPr id="63490" name="Picture 5" descr="ггг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23013" y="3484563"/>
            <a:ext cx="5519737" cy="3068637"/>
          </a:xfrm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1809750" y="1465263"/>
            <a:ext cx="9553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r>
              <a:rPr lang="ru-RU" sz="2400" b="1"/>
              <a:t>Нарушение детско-родительских отношений. </a:t>
            </a:r>
          </a:p>
          <a:p>
            <a:pPr algn="ctr" defTabSz="914400"/>
            <a:r>
              <a:rPr lang="ru-RU" sz="2400" b="1"/>
              <a:t>Неумение справляться с конфликтом у взрослого:</a:t>
            </a:r>
          </a:p>
          <a:p>
            <a:pPr algn="ctr" defTabSz="914400"/>
            <a:r>
              <a:rPr lang="ru-RU" sz="2400" b="1"/>
              <a:t>и мать, и девочка отказываются договариваться.</a:t>
            </a:r>
          </a:p>
          <a:p>
            <a:pPr algn="ctr" defTabSz="914400"/>
            <a:r>
              <a:rPr lang="ru-RU" sz="2400" b="1"/>
              <a:t>Девочка не научится решать конфликтные ситуации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216025" y="3567113"/>
            <a:ext cx="51006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Преобразование ситуации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ru-RU" sz="2400" b="1"/>
              <a:t>Мать, как более мудрый человек, первой должна пойти на компромисс и начать договариваться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Преобразование ситуации</a:t>
            </a:r>
          </a:p>
        </p:txBody>
      </p:sp>
      <p:pic>
        <p:nvPicPr>
          <p:cNvPr id="64514" name="Picture 5" descr="1486570861_w9mo201d_djeca_internet_racunala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20938" y="190500"/>
            <a:ext cx="9040812" cy="66675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Трактовка</a:t>
            </a: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ситуации</a:t>
            </a:r>
          </a:p>
        </p:txBody>
      </p:sp>
      <p:pic>
        <p:nvPicPr>
          <p:cNvPr id="65538" name="Picture 5" descr="1486570861_w9mo201d_djeca_internet_racunala_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711950" y="2897188"/>
            <a:ext cx="5227638" cy="3717925"/>
          </a:xfrm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3629025" y="1422400"/>
            <a:ext cx="63087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/>
            <a:r>
              <a:rPr lang="ru-RU" sz="2400" b="1"/>
              <a:t>Компьютерная зависимость у детей</a:t>
            </a:r>
          </a:p>
          <a:p>
            <a:pPr algn="ctr" defTabSz="914400"/>
            <a:r>
              <a:rPr lang="ru-RU" sz="2400" b="1"/>
              <a:t>Ребенок поглощен компьютерной игрой</a:t>
            </a:r>
          </a:p>
          <a:p>
            <a:pPr algn="ctr" defTabSz="914400"/>
            <a:r>
              <a:rPr lang="ru-RU" sz="2400" b="1"/>
              <a:t>Выработка зависимого поведения</a:t>
            </a:r>
          </a:p>
          <a:p>
            <a:pPr algn="ctr" defTabSz="914400"/>
            <a:endParaRPr lang="ru-RU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811338" y="3241675"/>
            <a:ext cx="4513262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Преобразование ситуации</a:t>
            </a:r>
          </a:p>
          <a:p>
            <a:pPr defTabSz="914400">
              <a:defRPr/>
            </a:pPr>
            <a:endParaRPr lang="ru-RU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>
              <a:defRPr/>
            </a:pPr>
            <a:r>
              <a:rPr lang="ru-RU" sz="2400" b="1"/>
              <a:t>Совместная деятельность ребенка и взрослого в реальном мире. Обучение взаимодействию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67088" y="277813"/>
            <a:ext cx="5411787" cy="625951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22638" y="536575"/>
            <a:ext cx="5975350" cy="762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Трактовка</a:t>
            </a: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ситуации</a:t>
            </a:r>
          </a:p>
        </p:txBody>
      </p:sp>
      <p:pic>
        <p:nvPicPr>
          <p:cNvPr id="67586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604375" y="3827463"/>
            <a:ext cx="1878013" cy="1952625"/>
          </a:xfrm>
        </p:spPr>
      </p:pic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1449388" y="1676400"/>
            <a:ext cx="102393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r>
              <a:rPr lang="ru-RU"/>
              <a:t>  </a:t>
            </a:r>
            <a:r>
              <a:rPr lang="ru-RU" sz="2000" b="1"/>
              <a:t>Насилие среди детей</a:t>
            </a:r>
          </a:p>
          <a:p>
            <a:pPr algn="ctr" defTabSz="914400"/>
            <a:r>
              <a:rPr lang="ru-RU" sz="2000" b="1"/>
              <a:t>Ребенку угрожает другой подросток  при попустительстве группы </a:t>
            </a:r>
          </a:p>
          <a:p>
            <a:pPr algn="ctr" defTabSz="914400"/>
            <a:r>
              <a:rPr lang="ru-RU" sz="2000" b="1"/>
              <a:t>Один переживает ощущение власти и безнаказанности, </a:t>
            </a:r>
          </a:p>
          <a:p>
            <a:pPr algn="ctr" defTabSz="914400"/>
            <a:r>
              <a:rPr lang="ru-RU" sz="2000" b="1"/>
              <a:t>другой - безысходность (хотя этого на картинке не видно- все подстроено и это чувствуется)</a:t>
            </a:r>
          </a:p>
          <a:p>
            <a:pPr algn="ctr" defTabSz="914400"/>
            <a:r>
              <a:rPr lang="ru-RU" sz="2000" b="1"/>
              <a:t>Создание условий для буллинга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284413" y="4284663"/>
            <a:ext cx="561498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Преобразование ситуации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ru-RU" sz="2000" b="1"/>
              <a:t>Включить детей в одну команду, где они должны выполнять действия по взаимной поддержке</a:t>
            </a:r>
          </a:p>
        </p:txBody>
      </p:sp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3254375" y="5999163"/>
            <a:ext cx="8650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b="1"/>
              <a:t>Буллинг</a:t>
            </a:r>
            <a:r>
              <a:rPr lang="ru-RU"/>
              <a:t> – хулиганство, многократное «нападение», психологическое давление  на личность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Преобразование ситуации</a:t>
            </a:r>
          </a:p>
        </p:txBody>
      </p:sp>
      <p:pic>
        <p:nvPicPr>
          <p:cNvPr id="6861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38638" y="2441575"/>
            <a:ext cx="3667125" cy="2751138"/>
          </a:xfrm>
        </p:spPr>
      </p:pic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3163" y="325438"/>
            <a:ext cx="9177337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11"/>
          <p:cNvGrpSpPr>
            <a:grpSpLocks/>
          </p:cNvGrpSpPr>
          <p:nvPr/>
        </p:nvGrpSpPr>
        <p:grpSpPr bwMode="auto">
          <a:xfrm>
            <a:off x="1524000" y="1125538"/>
            <a:ext cx="9258300" cy="5486400"/>
            <a:chOff x="1134" y="2214"/>
            <a:chExt cx="14580" cy="8640"/>
          </a:xfrm>
        </p:grpSpPr>
        <p:sp>
          <p:nvSpPr>
            <p:cNvPr id="23563" name="Oval 17"/>
            <p:cNvSpPr>
              <a:spLocks noChangeArrowheads="1"/>
            </p:cNvSpPr>
            <p:nvPr/>
          </p:nvSpPr>
          <p:spPr bwMode="auto">
            <a:xfrm>
              <a:off x="1134" y="2214"/>
              <a:ext cx="14580" cy="86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orbel" pitchFamily="34" charset="0"/>
              </a:endParaRPr>
            </a:p>
          </p:txBody>
        </p:sp>
        <p:sp>
          <p:nvSpPr>
            <p:cNvPr id="23564" name="Oval 16"/>
            <p:cNvSpPr>
              <a:spLocks noChangeArrowheads="1"/>
            </p:cNvSpPr>
            <p:nvPr/>
          </p:nvSpPr>
          <p:spPr bwMode="auto">
            <a:xfrm>
              <a:off x="8694" y="3654"/>
              <a:ext cx="6660" cy="414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orbel" pitchFamily="34" charset="0"/>
              </a:endParaRPr>
            </a:p>
          </p:txBody>
        </p:sp>
        <p:sp>
          <p:nvSpPr>
            <p:cNvPr id="23565" name="Oval 15"/>
            <p:cNvSpPr>
              <a:spLocks noChangeArrowheads="1"/>
            </p:cNvSpPr>
            <p:nvPr/>
          </p:nvSpPr>
          <p:spPr bwMode="auto">
            <a:xfrm rot="-495007">
              <a:off x="1674" y="3294"/>
              <a:ext cx="6660" cy="43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orbel" pitchFamily="34" charset="0"/>
              </a:endParaRPr>
            </a:p>
          </p:txBody>
        </p:sp>
        <p:sp>
          <p:nvSpPr>
            <p:cNvPr id="23566" name="Oval 14"/>
            <p:cNvSpPr>
              <a:spLocks noChangeArrowheads="1"/>
            </p:cNvSpPr>
            <p:nvPr/>
          </p:nvSpPr>
          <p:spPr bwMode="auto">
            <a:xfrm>
              <a:off x="2754" y="5994"/>
              <a:ext cx="6840" cy="414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orbel" pitchFamily="34" charset="0"/>
              </a:endParaRPr>
            </a:p>
          </p:txBody>
        </p:sp>
        <p:sp>
          <p:nvSpPr>
            <p:cNvPr id="23567" name="Oval 13"/>
            <p:cNvSpPr>
              <a:spLocks noChangeArrowheads="1"/>
            </p:cNvSpPr>
            <p:nvPr/>
          </p:nvSpPr>
          <p:spPr bwMode="auto">
            <a:xfrm>
              <a:off x="7254" y="6174"/>
              <a:ext cx="6660" cy="414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orbel" pitchFamily="34" charset="0"/>
              </a:endParaRPr>
            </a:p>
          </p:txBody>
        </p:sp>
        <p:sp>
          <p:nvSpPr>
            <p:cNvPr id="23568" name="Oval 12"/>
            <p:cNvSpPr>
              <a:spLocks noChangeArrowheads="1"/>
            </p:cNvSpPr>
            <p:nvPr/>
          </p:nvSpPr>
          <p:spPr bwMode="auto">
            <a:xfrm>
              <a:off x="5094" y="2394"/>
              <a:ext cx="6660" cy="414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orbel" pitchFamily="34" charset="0"/>
              </a:endParaRPr>
            </a:p>
          </p:txBody>
        </p:sp>
      </p:grpSp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2162175" y="1844675"/>
            <a:ext cx="8269288" cy="3984625"/>
            <a:chOff x="2229" y="3337"/>
            <a:chExt cx="13022" cy="6274"/>
          </a:xfrm>
        </p:grpSpPr>
        <p:sp>
          <p:nvSpPr>
            <p:cNvPr id="23557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6836" y="3337"/>
              <a:ext cx="3420" cy="105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57164"/>
                </a:avLst>
              </a:prstTxWarp>
            </a:bodyPr>
            <a:lstStyle/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мотивация</a:t>
              </a:r>
            </a:p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(мотивационный компонент) </a:t>
              </a:r>
            </a:p>
            <a:p>
              <a:pPr algn="ctr"/>
              <a:r>
                <a:rPr lang="ru-RU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социальный интерес</a:t>
              </a:r>
            </a:p>
          </p:txBody>
        </p:sp>
        <p:sp>
          <p:nvSpPr>
            <p:cNvPr id="23558" name="WordArt 9"/>
            <p:cNvSpPr>
              <a:spLocks noChangeArrowheads="1" noChangeShapeType="1" noTextEdit="1"/>
            </p:cNvSpPr>
            <p:nvPr/>
          </p:nvSpPr>
          <p:spPr bwMode="auto">
            <a:xfrm rot="2411746">
              <a:off x="11291" y="5463"/>
              <a:ext cx="3960" cy="49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ценности</a:t>
              </a:r>
            </a:p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(эмоционально-ценностный</a:t>
              </a:r>
            </a:p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 компонент)</a:t>
              </a:r>
            </a:p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-ценностные ориентации детей</a:t>
              </a:r>
            </a:p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-толерантность</a:t>
              </a:r>
            </a:p>
          </p:txBody>
        </p:sp>
        <p:sp>
          <p:nvSpPr>
            <p:cNvPr id="23559" name="WordArt 8"/>
            <p:cNvSpPr>
              <a:spLocks noChangeArrowheads="1" noChangeShapeType="1" noTextEdit="1"/>
            </p:cNvSpPr>
            <p:nvPr/>
          </p:nvSpPr>
          <p:spPr bwMode="auto">
            <a:xfrm rot="-1386576">
              <a:off x="8874" y="7974"/>
              <a:ext cx="4726" cy="157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1532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Социальная активность</a:t>
              </a:r>
            </a:p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(поведенческий компонент)</a:t>
              </a:r>
            </a:p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-социальная позиция</a:t>
              </a:r>
            </a:p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-достижения ребенка в социальной сфере</a:t>
              </a:r>
            </a:p>
          </p:txBody>
        </p:sp>
        <p:sp>
          <p:nvSpPr>
            <p:cNvPr id="23560" name="WordArt 7"/>
            <p:cNvSpPr>
              <a:spLocks noChangeArrowheads="1" noChangeShapeType="1" noTextEdit="1"/>
            </p:cNvSpPr>
            <p:nvPr/>
          </p:nvSpPr>
          <p:spPr bwMode="auto">
            <a:xfrm rot="1176791">
              <a:off x="2964" y="7799"/>
              <a:ext cx="4675" cy="1812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5083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Социальная компетентность</a:t>
              </a:r>
            </a:p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(компетентностный компонент)</a:t>
              </a:r>
            </a:p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-актуальные знания о социуме</a:t>
              </a:r>
            </a:p>
            <a:p>
              <a:pPr algn="ctr"/>
              <a:r>
                <a:rPr lang="ru-RU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опыт самосоврешенствования и сотрудничества</a:t>
              </a:r>
            </a:p>
          </p:txBody>
        </p:sp>
        <p:sp>
          <p:nvSpPr>
            <p:cNvPr id="23561" name="Oval 6"/>
            <p:cNvSpPr>
              <a:spLocks noChangeArrowheads="1"/>
            </p:cNvSpPr>
            <p:nvPr/>
          </p:nvSpPr>
          <p:spPr bwMode="auto">
            <a:xfrm>
              <a:off x="5814" y="4914"/>
              <a:ext cx="5400" cy="3060"/>
            </a:xfrm>
            <a:prstGeom prst="ellipse">
              <a:avLst/>
            </a:prstGeom>
            <a:solidFill>
              <a:srgbClr val="E2E2E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200" b="1">
                  <a:latin typeface="Corbel" pitchFamily="34" charset="0"/>
                  <a:cs typeface="Times New Roman" pitchFamily="18" charset="0"/>
                </a:rPr>
                <a:t>Социальная креативность</a:t>
              </a:r>
              <a:endParaRPr lang="ru-RU">
                <a:latin typeface="Corbel" pitchFamily="34" charset="0"/>
              </a:endParaRPr>
            </a:p>
          </p:txBody>
        </p:sp>
        <p:sp>
          <p:nvSpPr>
            <p:cNvPr id="23562" name="WordArt 5"/>
            <p:cNvSpPr>
              <a:spLocks noChangeArrowheads="1" noChangeShapeType="1" noTextEdit="1"/>
            </p:cNvSpPr>
            <p:nvPr/>
          </p:nvSpPr>
          <p:spPr bwMode="auto">
            <a:xfrm rot="-2510413">
              <a:off x="2229" y="4862"/>
              <a:ext cx="3518" cy="79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24068"/>
                </a:avLst>
              </a:prstTxWarp>
            </a:bodyPr>
            <a:lstStyle/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социальный интеллект</a:t>
              </a:r>
            </a:p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(когнитивный компонент)</a:t>
              </a:r>
            </a:p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- восприятие и понимание себя</a:t>
              </a:r>
            </a:p>
            <a:p>
              <a:pPr algn="ctr"/>
              <a:r>
                <a:rPr lang="ru-RU" sz="1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 и других людей</a:t>
              </a:r>
            </a:p>
          </p:txBody>
        </p:sp>
      </p:grpSp>
      <p:sp>
        <p:nvSpPr>
          <p:cNvPr id="23555" name="Rectangle 18"/>
          <p:cNvSpPr>
            <a:spLocks noChangeArrowheads="1"/>
          </p:cNvSpPr>
          <p:nvPr/>
        </p:nvSpPr>
        <p:spPr bwMode="auto">
          <a:xfrm>
            <a:off x="1847850" y="407988"/>
            <a:ext cx="8351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/>
            <a:r>
              <a:rPr lang="ru-RU" sz="1400" b="1">
                <a:latin typeface="Corbel" pitchFamily="34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C00000"/>
                </a:solidFill>
                <a:latin typeface="Corbel" pitchFamily="34" charset="0"/>
                <a:cs typeface="Times New Roman" pitchFamily="18" charset="0"/>
              </a:rPr>
              <a:t>МОДЕЛЬ СОЦИАЛЬНОЙ КРЕАТИВНОСТИ РЕБЕНКА</a:t>
            </a:r>
            <a:endParaRPr lang="ru-RU" sz="3600">
              <a:solidFill>
                <a:srgbClr val="C00000"/>
              </a:solidFill>
              <a:latin typeface="Corbel" pitchFamily="34" charset="0"/>
            </a:endParaRPr>
          </a:p>
        </p:txBody>
      </p:sp>
      <p:sp>
        <p:nvSpPr>
          <p:cNvPr id="23556" name="Rectangle 20"/>
          <p:cNvSpPr>
            <a:spLocks noChangeArrowheads="1"/>
          </p:cNvSpPr>
          <p:nvPr/>
        </p:nvSpPr>
        <p:spPr bwMode="auto">
          <a:xfrm>
            <a:off x="1466850" y="78740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Трактовка</a:t>
            </a: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ситуации</a:t>
            </a:r>
          </a:p>
        </p:txBody>
      </p:sp>
      <p:pic>
        <p:nvPicPr>
          <p:cNvPr id="69634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45300" y="3336925"/>
            <a:ext cx="4627563" cy="3189288"/>
          </a:xfrm>
        </p:spPr>
      </p:pic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2216150" y="1787525"/>
            <a:ext cx="9744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r>
              <a:rPr lang="ru-RU" sz="2400" b="1"/>
              <a:t>Беспризорность</a:t>
            </a:r>
          </a:p>
          <a:p>
            <a:pPr algn="ctr" defTabSz="914400"/>
            <a:r>
              <a:rPr lang="ru-RU" sz="2400" b="1"/>
              <a:t>Детям холодно и голодно</a:t>
            </a:r>
          </a:p>
          <a:p>
            <a:pPr algn="ctr" defTabSz="914400"/>
            <a:r>
              <a:rPr lang="ru-RU" sz="2400" b="1"/>
              <a:t>Антисоциальное поведение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841500" y="3941763"/>
            <a:ext cx="384175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Преобразование ситуации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ru-RU" sz="2400" b="1"/>
              <a:t>Приемное родительство</a:t>
            </a:r>
            <a:endParaRPr lang="ru-RU" sz="3200" b="1"/>
          </a:p>
          <a:p>
            <a:pPr algn="ctr" defTabSz="914400">
              <a:defRPr/>
            </a:pPr>
            <a:endParaRPr lang="ru-RU" sz="2400" b="1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Преобразование ситуации</a:t>
            </a:r>
          </a:p>
        </p:txBody>
      </p:sp>
      <p:pic>
        <p:nvPicPr>
          <p:cNvPr id="70658" name="Picture 5" descr="335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30538" y="1181100"/>
            <a:ext cx="5656262" cy="547211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79788" y="258763"/>
            <a:ext cx="5822950" cy="1082675"/>
          </a:xfrm>
        </p:spPr>
        <p:txBody>
          <a:bodyPr anchorCtr="1"/>
          <a:lstStyle/>
          <a:p>
            <a:pPr eaLnBrk="1" hangingPunct="1">
              <a:defRPr/>
            </a:pP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Трактовка</a:t>
            </a: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ситуации</a:t>
            </a:r>
          </a:p>
        </p:txBody>
      </p:sp>
      <p:pic>
        <p:nvPicPr>
          <p:cNvPr id="71682" name="Picture 5" descr="335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410450" y="3062288"/>
            <a:ext cx="4195763" cy="3527425"/>
          </a:xfrm>
        </p:spPr>
      </p:pic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4229100" y="1355725"/>
            <a:ext cx="65484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4400"/>
            <a:r>
              <a:rPr lang="ru-RU" sz="2400" b="1"/>
              <a:t>Одиночество</a:t>
            </a:r>
          </a:p>
          <a:p>
            <a:pPr algn="ctr" defTabSz="914400"/>
            <a:r>
              <a:rPr lang="ru-RU" sz="2400" b="1"/>
              <a:t>Пожилая женщина ждет весточки от сына</a:t>
            </a:r>
          </a:p>
          <a:p>
            <a:pPr algn="ctr" defTabSz="914400"/>
            <a:r>
              <a:rPr lang="ru-RU" sz="2400" b="1"/>
              <a:t>Депрессия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776413" y="2773363"/>
            <a:ext cx="441801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Преобразование ситуации</a:t>
            </a:r>
          </a:p>
          <a:p>
            <a:pPr defTabSz="914400">
              <a:spcBef>
                <a:spcPct val="50000"/>
              </a:spcBef>
              <a:defRPr/>
            </a:pPr>
            <a:endParaRPr lang="ru-RU" sz="1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>
              <a:defRPr/>
            </a:pPr>
            <a:r>
              <a:rPr lang="ru-RU" sz="2400" b="1"/>
              <a:t>Включить женщину в социальное взаимодействие: посещение хора, кружков по интересам, поддержка больных детей</a:t>
            </a:r>
          </a:p>
          <a:p>
            <a:pPr algn="ctr" defTabSz="914400">
              <a:defRPr/>
            </a:pPr>
            <a:endParaRPr lang="ru-RU" sz="2400" b="1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" descr="istock_000024245135_lar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01875" y="1085850"/>
            <a:ext cx="8097838" cy="538638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19538" y="192088"/>
            <a:ext cx="4849812" cy="1111250"/>
          </a:xfrm>
        </p:spPr>
        <p:txBody>
          <a:bodyPr anchorCtr="1"/>
          <a:lstStyle/>
          <a:p>
            <a:pPr eaLnBrk="1" hangingPunct="1">
              <a:defRPr/>
            </a:pP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Трактовка</a:t>
            </a:r>
            <a:r>
              <a:rPr lang="ru-RU" sz="32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ситуации</a:t>
            </a:r>
          </a:p>
        </p:txBody>
      </p:sp>
      <p:pic>
        <p:nvPicPr>
          <p:cNvPr id="73730" name="Picture 5" descr="istock_000024245135_larg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904038" y="3608388"/>
            <a:ext cx="4584700" cy="3019425"/>
          </a:xfrm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2744788" y="1460500"/>
            <a:ext cx="84613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r>
              <a:rPr lang="ru-RU" sz="2400" b="1"/>
              <a:t>Изоляция в детском коллективе</a:t>
            </a:r>
          </a:p>
          <a:p>
            <a:pPr algn="ctr" defTabSz="914400"/>
            <a:r>
              <a:rPr lang="ru-RU" sz="2400" b="1"/>
              <a:t>Девочки сплетничают, та, против которой настроен коллектив,</a:t>
            </a:r>
          </a:p>
          <a:p>
            <a:pPr algn="ctr" defTabSz="914400"/>
            <a:r>
              <a:rPr lang="ru-RU" sz="2400" b="1"/>
              <a:t> гордо переживает одиночество</a:t>
            </a:r>
          </a:p>
          <a:p>
            <a:pPr algn="ctr" defTabSz="914400"/>
            <a:r>
              <a:rPr lang="ru-RU" sz="2400" b="1"/>
              <a:t>Буллинг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768475" y="3898900"/>
            <a:ext cx="441801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Преобразование ситуации</a:t>
            </a:r>
          </a:p>
          <a:p>
            <a:pPr defTabSz="914400">
              <a:spcBef>
                <a:spcPct val="50000"/>
              </a:spcBef>
              <a:defRPr/>
            </a:pPr>
            <a:endParaRPr lang="ru-RU" sz="1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>
              <a:defRPr/>
            </a:pPr>
            <a:r>
              <a:rPr lang="ru-RU" sz="2400" b="1"/>
              <a:t>Включение девочек в совместную деятельность</a:t>
            </a:r>
          </a:p>
          <a:p>
            <a:pPr algn="ctr" defTabSz="914400">
              <a:defRPr/>
            </a:pPr>
            <a:endParaRPr lang="ru-RU" sz="2400" b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</a:rPr>
              <a:t>Преобразование ситуации</a:t>
            </a:r>
          </a:p>
        </p:txBody>
      </p:sp>
      <p:pic>
        <p:nvPicPr>
          <p:cNvPr id="74754" name="Picture 5" descr="enfant-orpheli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86088" y="868363"/>
            <a:ext cx="8328025" cy="509111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ru-RU" sz="36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Трактовка</a:t>
            </a:r>
            <a:r>
              <a:rPr lang="ru-RU" sz="3600" b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ситуации</a:t>
            </a:r>
          </a:p>
        </p:txBody>
      </p:sp>
      <p:pic>
        <p:nvPicPr>
          <p:cNvPr id="75778" name="Picture 5" descr="enfant-orpheli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34288" y="3227388"/>
            <a:ext cx="3892550" cy="2551112"/>
          </a:xfrm>
        </p:spPr>
      </p:pic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6108700" y="1690688"/>
            <a:ext cx="58324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r>
              <a:rPr lang="ru-RU" sz="2400" b="1"/>
              <a:t>Детский страх</a:t>
            </a:r>
          </a:p>
          <a:p>
            <a:pPr algn="ctr" defTabSz="914400"/>
            <a:r>
              <a:rPr lang="ru-RU" sz="2400" b="1"/>
              <a:t>Ребенок одинок и боится</a:t>
            </a:r>
          </a:p>
          <a:p>
            <a:pPr algn="ctr" defTabSz="914400"/>
            <a:r>
              <a:rPr lang="ru-RU" sz="2400" b="1"/>
              <a:t>Соматизация страха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673225" y="3000375"/>
            <a:ext cx="4418013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Преобразование ситуации</a:t>
            </a:r>
          </a:p>
          <a:p>
            <a:pPr defTabSz="914400">
              <a:spcBef>
                <a:spcPct val="50000"/>
              </a:spcBef>
              <a:defRPr/>
            </a:pPr>
            <a:endParaRPr lang="ru-RU" sz="1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>
              <a:defRPr/>
            </a:pPr>
            <a:r>
              <a:rPr lang="ru-RU" sz="2400" b="1"/>
              <a:t>Работа с родителями и ребенком. Семейная психотерапия</a:t>
            </a:r>
          </a:p>
          <a:p>
            <a:pPr defTabSz="914400">
              <a:defRPr/>
            </a:pPr>
            <a:endParaRPr lang="ru-RU" sz="2400" b="1"/>
          </a:p>
        </p:txBody>
      </p:sp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3425825" y="6076950"/>
            <a:ext cx="697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b="1"/>
              <a:t>Соматизация</a:t>
            </a:r>
            <a:r>
              <a:rPr lang="ru-RU"/>
              <a:t> –  механизм </a:t>
            </a:r>
            <a:r>
              <a:rPr lang="ru-RU">
                <a:hlinkClick r:id="rId3" tooltip="Защитный механизм"/>
              </a:rPr>
              <a:t>психологической защиты</a:t>
            </a:r>
            <a:r>
              <a:rPr lang="ru-RU"/>
              <a:t> человека, </a:t>
            </a:r>
          </a:p>
          <a:p>
            <a:pPr defTabSz="914400"/>
            <a:r>
              <a:rPr lang="ru-RU"/>
              <a:t>образование телесных симптомов  или </a:t>
            </a:r>
            <a:r>
              <a:rPr lang="ru-RU" b="1"/>
              <a:t>«бегство в болезнь»</a:t>
            </a:r>
            <a:r>
              <a:rPr lang="ru-RU"/>
              <a:t>. 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2"/>
          <p:cNvSpPr>
            <a:spLocks noGrp="1"/>
          </p:cNvSpPr>
          <p:nvPr>
            <p:ph type="title" idx="4294967295"/>
          </p:nvPr>
        </p:nvSpPr>
        <p:spPr>
          <a:xfrm>
            <a:off x="1484313" y="685800"/>
            <a:ext cx="10018712" cy="4629150"/>
          </a:xfrm>
        </p:spPr>
        <p:txBody>
          <a:bodyPr/>
          <a:lstStyle/>
          <a:p>
            <a:r>
              <a:rPr lang="ru-RU" b="1" smtClean="0">
                <a:ln>
                  <a:noFill/>
                </a:ln>
                <a:latin typeface="Arial" charset="0"/>
              </a:rPr>
              <a:t>Видео по социальным инверсиям</a:t>
            </a:r>
            <a:br>
              <a:rPr lang="ru-RU" b="1" smtClean="0">
                <a:ln>
                  <a:noFill/>
                </a:ln>
                <a:latin typeface="Arial" charset="0"/>
              </a:rPr>
            </a:br>
            <a:r>
              <a:rPr lang="ru-RU" b="1" smtClean="0">
                <a:ln>
                  <a:noFill/>
                </a:ln>
                <a:latin typeface="Arial" charset="0"/>
              </a:rPr>
              <a:t/>
            </a:r>
            <a:br>
              <a:rPr lang="ru-RU" b="1" smtClean="0">
                <a:ln>
                  <a:noFill/>
                </a:ln>
                <a:latin typeface="Arial" charset="0"/>
              </a:rPr>
            </a:br>
            <a:endParaRPr lang="ru-RU" b="1" smtClean="0">
              <a:ln>
                <a:noFill/>
              </a:ln>
              <a:latin typeface="Arial" charset="0"/>
            </a:endParaRP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2757488" y="2997200"/>
          <a:ext cx="6677025" cy="863600"/>
        </p:xfrm>
        <a:graphic>
          <a:graphicData uri="http://schemas.openxmlformats.org/presentationml/2006/ole">
            <p:oleObj spid="_x0000_s78852" name="Объект упаковщика для оболочки" showAsIcon="1" r:id="rId3" imgW="6676920" imgH="863640" progId="Package">
              <p:embed/>
            </p:oleObj>
          </a:graphicData>
        </a:graphic>
      </p:graphicFrame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1720850" y="4302125"/>
          <a:ext cx="8859838" cy="863600"/>
        </p:xfrm>
        <a:graphic>
          <a:graphicData uri="http://schemas.openxmlformats.org/presentationml/2006/ole">
            <p:oleObj spid="_x0000_s78853" name="Объект упаковщика для оболочки" showAsIcon="1" r:id="rId4" imgW="8860320" imgH="863640" progId="Package">
              <p:embed/>
            </p:oleObj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Социальные инверсии</a:t>
            </a:r>
          </a:p>
        </p:txBody>
      </p:sp>
      <p:sp>
        <p:nvSpPr>
          <p:cNvPr id="798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3200" b="1" smtClean="0">
                <a:latin typeface="Arial" charset="0"/>
              </a:rPr>
              <a:t>		</a:t>
            </a:r>
            <a:r>
              <a:rPr lang="ru-RU" sz="3200" b="1" smtClean="0"/>
              <a:t>Инверсия заставляет рассматривать аспекты социальной ситуации, которые часто скрыты. Что, если бы все было наоборот? Что, если я сосредоточусь на другой стороне этой социальной ситуации? Вместо того, чтобы спрашивать, как что-то делать, спросите, как этого не делать.</a:t>
            </a:r>
          </a:p>
          <a:p>
            <a:pPr algn="just" eaLnBrk="1" hangingPunct="1"/>
            <a:endParaRPr lang="ru-RU" sz="3200" b="1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ln>
                  <a:noFill/>
                </a:ln>
                <a:solidFill>
                  <a:srgbClr val="000099"/>
                </a:solidFill>
                <a:latin typeface="Georgia" pitchFamily="18" charset="0"/>
              </a:rPr>
              <a:t>Задание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94013" y="2209800"/>
            <a:ext cx="7313612" cy="3359150"/>
          </a:xfrm>
        </p:spPr>
        <p:txBody>
          <a:bodyPr/>
          <a:lstStyle/>
          <a:p>
            <a:pPr marL="0" indent="0" eaLnBrk="1" hangingPunct="1">
              <a:spcAft>
                <a:spcPct val="0"/>
              </a:spcAft>
              <a:buFont typeface="Arial" charset="0"/>
              <a:buNone/>
            </a:pPr>
            <a:r>
              <a:rPr lang="ru-RU" sz="3600" b="1" smtClean="0">
                <a:solidFill>
                  <a:srgbClr val="000099"/>
                </a:solidFill>
                <a:latin typeface="Georgia" pitchFamily="18" charset="0"/>
              </a:rPr>
              <a:t>Как можно использовать стратегию «</a:t>
            </a:r>
            <a:r>
              <a:rPr lang="ru-RU" sz="4000" b="1" smtClean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Социальные инверсии</a:t>
            </a:r>
            <a:r>
              <a:rPr lang="ru-RU" sz="3600" b="1" smtClean="0">
                <a:solidFill>
                  <a:srgbClr val="000099"/>
                </a:solidFill>
                <a:latin typeface="Georgia" pitchFamily="18" charset="0"/>
              </a:rPr>
              <a:t>» в вашей педагогической практике?</a:t>
            </a:r>
          </a:p>
          <a:p>
            <a:pPr marL="0" indent="0" eaLnBrk="1" hangingPunct="1">
              <a:spcAft>
                <a:spcPct val="0"/>
              </a:spcAft>
              <a:buFont typeface="Wingdings" pitchFamily="2" charset="2"/>
              <a:buAutoNum type="arabicPeriod"/>
            </a:pPr>
            <a:endParaRPr lang="ru-RU" b="1" smtClean="0">
              <a:solidFill>
                <a:srgbClr val="000099"/>
              </a:solidFill>
              <a:latin typeface="Georgia" pitchFamily="18" charset="0"/>
            </a:endParaRPr>
          </a:p>
          <a:p>
            <a:pPr marL="0" indent="0" eaLnBrk="1" hangingPunct="1">
              <a:spcAft>
                <a:spcPct val="0"/>
              </a:spcAft>
              <a:buFont typeface="Arial" charset="0"/>
              <a:buNone/>
            </a:pPr>
            <a:endParaRPr lang="ru-RU" sz="3300" b="1" smtClean="0">
              <a:solidFill>
                <a:srgbClr val="000099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885825"/>
          </a:xfrm>
        </p:spPr>
        <p:txBody>
          <a:bodyPr/>
          <a:lstStyle/>
          <a:p>
            <a:pPr eaLnBrk="1" hangingPunct="1"/>
            <a:r>
              <a:rPr lang="ru-RU" b="1" i="1" smtClean="0">
                <a:ln>
                  <a:noFill/>
                </a:ln>
                <a:solidFill>
                  <a:srgbClr val="FF0000"/>
                </a:solidFill>
              </a:rPr>
              <a:t> </a:t>
            </a:r>
            <a:r>
              <a:rPr lang="ru-RU" b="1" i="1" smtClean="0">
                <a:ln>
                  <a:noFill/>
                </a:ln>
                <a:solidFill>
                  <a:srgbClr val="C00000"/>
                </a:solidFill>
              </a:rPr>
              <a:t>Противоречия, Проблемы, Вопросы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4313" y="1754188"/>
            <a:ext cx="10018712" cy="4779962"/>
          </a:xfrm>
        </p:spPr>
        <p:txBody>
          <a:bodyPr rtlCol="0">
            <a:normAutofit/>
          </a:bodyPr>
          <a:lstStyle/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3600" b="1" i="1" dirty="0" smtClean="0"/>
              <a:t>В чем конкретно проявляется социальная креативность? </a:t>
            </a:r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3600" b="1" i="1" dirty="0" smtClean="0"/>
              <a:t> 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pPr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4000" b="1" i="1" dirty="0" smtClean="0">
                <a:solidFill>
                  <a:srgbClr val="C00000"/>
                </a:solidFill>
              </a:rPr>
              <a:t>Креативность проявляется многогранно!!!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8015288" cy="914400"/>
          </a:xfrm>
        </p:spPr>
        <p:txBody>
          <a:bodyPr/>
          <a:lstStyle/>
          <a:p>
            <a:pPr eaLnBrk="1" hangingPunct="1"/>
            <a:r>
              <a:rPr lang="ru-RU" sz="3400" b="1" smtClean="0">
                <a:ln>
                  <a:noFill/>
                </a:ln>
                <a:solidFill>
                  <a:srgbClr val="C00000"/>
                </a:solidFill>
              </a:rPr>
              <a:t>Стратегия «6 шляп мышления – стратегия созидания» (Эдвард де Боно)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17800" y="1357313"/>
            <a:ext cx="7924800" cy="4419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3200" b="1" smtClean="0"/>
              <a:t>Сущность – разделение процесса созидания на 6 цветообразов</a:t>
            </a:r>
          </a:p>
          <a:p>
            <a:pPr eaLnBrk="1" hangingPunct="1">
              <a:buFont typeface="Arial" charset="0"/>
              <a:buNone/>
            </a:pPr>
            <a:r>
              <a:rPr lang="ru-RU" sz="3200" b="1" smtClean="0"/>
              <a:t> Стратегия позволяет управлять процессом творчества  </a:t>
            </a:r>
          </a:p>
          <a:p>
            <a:pPr eaLnBrk="1" hangingPunct="1">
              <a:buFont typeface="Arial" charset="0"/>
              <a:buNone/>
            </a:pPr>
            <a:r>
              <a:rPr lang="ru-RU" sz="3200" b="1" smtClean="0"/>
              <a:t>Используется крупнейшими корпорациями мира в качестве креативной стратегии менеджмента.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0"/>
            <a:ext cx="8015288" cy="914400"/>
          </a:xfrm>
        </p:spPr>
        <p:txBody>
          <a:bodyPr/>
          <a:lstStyle/>
          <a:p>
            <a:pPr eaLnBrk="1" hangingPunct="1"/>
            <a:r>
              <a:rPr lang="ru-RU" sz="3400" b="1" smtClean="0">
                <a:ln>
                  <a:noFill/>
                </a:ln>
              </a:rPr>
              <a:t>6 шляп мышления – стратегия созидания (Эдвард де Боно)</a:t>
            </a:r>
          </a:p>
        </p:txBody>
      </p:sp>
      <p:sp>
        <p:nvSpPr>
          <p:cNvPr id="983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81150" y="939800"/>
            <a:ext cx="7924800" cy="4697413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b="1" smtClean="0"/>
              <a:t>Белая</a:t>
            </a:r>
            <a:r>
              <a:rPr lang="ru-RU" sz="2000" b="1" smtClean="0"/>
              <a:t> – факты, данные, информация, бесстрастный компьютер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b="1" smtClean="0"/>
              <a:t>Красная </a:t>
            </a:r>
            <a:r>
              <a:rPr lang="ru-RU" sz="2000" b="1" smtClean="0"/>
              <a:t>– эмоции, предчувствия, интуиция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b="1" smtClean="0"/>
              <a:t>Черная – </a:t>
            </a:r>
            <a:r>
              <a:rPr lang="ru-RU" sz="2000" b="1" smtClean="0"/>
              <a:t>адвокат дьявола, негативная оценка, почему это не сработает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b="1" smtClean="0"/>
              <a:t>Желтая</a:t>
            </a:r>
            <a:r>
              <a:rPr lang="ru-RU" sz="2000" b="1" smtClean="0"/>
              <a:t> – солнечный свет, яркость, оптимизм, позитивные конструктивные возможности, перспективы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b="1" smtClean="0"/>
              <a:t>Зеленая</a:t>
            </a:r>
            <a:r>
              <a:rPr lang="ru-RU" sz="2000" b="1" smtClean="0"/>
              <a:t> – плодородие, творчество, движение, провокация, инновация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b="1" smtClean="0"/>
              <a:t>Синяя </a:t>
            </a:r>
            <a:r>
              <a:rPr lang="ru-RU" sz="2000" b="1" smtClean="0"/>
              <a:t>– контроль, дирижер оркестра, размышление, обобщение </a:t>
            </a:r>
          </a:p>
        </p:txBody>
      </p:sp>
      <p:pic>
        <p:nvPicPr>
          <p:cNvPr id="98307" name="Picture 7" descr="http://im5-tub-ru.yandex.net/i?id=247523225-40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5413" y="2190750"/>
            <a:ext cx="1049337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5" descr="http://im8-tub-ru.yandex.net/i?id=75928244-43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1275" y="1333500"/>
            <a:ext cx="1266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 descr="http://im5-tub-ru.yandex.net/i?id=142646098-56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6113" y="491013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7" descr="http://nifiga-sebe.ru/uploads/posts/2009-04/1239124195_174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8000" y="3760788"/>
            <a:ext cx="10922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9" descr="http://im6-tub-ru.yandex.net/i?id=33561253-20-72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2188" y="908050"/>
            <a:ext cx="11525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13" descr="http://im4-tub-ru.yandex.net/i?id=326614307-16-72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8488" y="2925763"/>
            <a:ext cx="1138237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1201738"/>
          </a:xfrm>
        </p:spPr>
        <p:txBody>
          <a:bodyPr/>
          <a:lstStyle/>
          <a:p>
            <a:r>
              <a:rPr lang="ru-RU" b="1" smtClean="0">
                <a:ln>
                  <a:noFill/>
                </a:ln>
                <a:latin typeface="Arial" charset="0"/>
              </a:rPr>
              <a:t>Задание</a:t>
            </a:r>
          </a:p>
        </p:txBody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>
          <a:xfrm>
            <a:off x="1522413" y="2051050"/>
            <a:ext cx="10018712" cy="3124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latin typeface="Arial" charset="0"/>
              </a:rPr>
              <a:t>		</a:t>
            </a:r>
            <a:r>
              <a:rPr lang="ru-RU" sz="4000" b="1" smtClean="0">
                <a:latin typeface="Arial" charset="0"/>
              </a:rPr>
              <a:t>Используя «6 шляп мышления» подведите итоги прошедшего занятия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Заголовок 1"/>
          <p:cNvSpPr>
            <a:spLocks noGrp="1"/>
          </p:cNvSpPr>
          <p:nvPr>
            <p:ph type="title"/>
          </p:nvPr>
        </p:nvSpPr>
        <p:spPr>
          <a:xfrm>
            <a:off x="5178425" y="1609725"/>
            <a:ext cx="6137275" cy="1435100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Перспектива</a:t>
            </a:r>
          </a:p>
        </p:txBody>
      </p:sp>
      <p:sp>
        <p:nvSpPr>
          <p:cNvPr id="99330" name="Объект 2"/>
          <p:cNvSpPr>
            <a:spLocks noGrp="1"/>
          </p:cNvSpPr>
          <p:nvPr>
            <p:ph idx="1"/>
          </p:nvPr>
        </p:nvSpPr>
        <p:spPr>
          <a:xfrm>
            <a:off x="1624013" y="3581400"/>
            <a:ext cx="10018712" cy="20510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i="1" smtClean="0"/>
              <a:t>	«Основой стратегии является не выбор какого-то одного пути к победе, а создание таких условий, чтобы все пути вели к ней».</a:t>
            </a:r>
          </a:p>
        </p:txBody>
      </p:sp>
      <p:pic>
        <p:nvPicPr>
          <p:cNvPr id="99331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4088" y="700088"/>
            <a:ext cx="24288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>
              <a:ln>
                <a:noFill/>
              </a:ln>
            </a:endParaRPr>
          </a:p>
        </p:txBody>
      </p:sp>
      <p:sp>
        <p:nvSpPr>
          <p:cNvPr id="1003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ru-RU" sz="4000" b="1" i="1" smtClean="0">
                <a:solidFill>
                  <a:srgbClr val="C00000"/>
                </a:solidFill>
              </a:rPr>
              <a:t>СПАСИБО ЗА ВНИМАНИЕ!!!</a:t>
            </a:r>
          </a:p>
        </p:txBody>
      </p:sp>
      <p:pic>
        <p:nvPicPr>
          <p:cNvPr id="10035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25" y="423863"/>
            <a:ext cx="5024438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1250950"/>
          </a:xfrm>
        </p:spPr>
        <p:txBody>
          <a:bodyPr/>
          <a:lstStyle/>
          <a:p>
            <a:pPr eaLnBrk="1" hangingPunct="1"/>
            <a:r>
              <a:rPr lang="ru-RU" b="1" i="1" smtClean="0">
                <a:ln>
                  <a:noFill/>
                </a:ln>
              </a:rPr>
              <a:t>Критерии оценки результата творчества </a:t>
            </a:r>
            <a:endParaRPr lang="ru-RU" smtClean="0">
              <a:ln>
                <a:noFill/>
              </a:ln>
            </a:endParaRPr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1484313" y="1812925"/>
            <a:ext cx="10018712" cy="43545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3600" b="1" i="1" smtClean="0"/>
          </a:p>
          <a:p>
            <a:pPr marL="0" indent="0" eaLnBrk="1" hangingPunct="1"/>
            <a:r>
              <a:rPr lang="ru-RU" sz="3600" b="1" i="1" smtClean="0"/>
              <a:t> В</a:t>
            </a:r>
            <a:r>
              <a:rPr lang="ru-RU" sz="3200" b="1" i="1" smtClean="0">
                <a:solidFill>
                  <a:srgbClr val="C00000"/>
                </a:solidFill>
              </a:rPr>
              <a:t>ариативность </a:t>
            </a:r>
            <a:r>
              <a:rPr lang="ru-RU" sz="3200" b="1" i="1" smtClean="0"/>
              <a:t>( генерация идей ,вариантов решения социальной проблемы) </a:t>
            </a:r>
          </a:p>
          <a:p>
            <a:pPr marL="0" indent="0" eaLnBrk="1" hangingPunct="1"/>
            <a:r>
              <a:rPr lang="ru-RU" sz="3200" b="1" i="1" smtClean="0">
                <a:solidFill>
                  <a:schemeClr val="tx2"/>
                </a:solidFill>
              </a:rPr>
              <a:t>Г</a:t>
            </a:r>
            <a:r>
              <a:rPr lang="ru-RU" sz="3200" b="1" i="1" smtClean="0">
                <a:solidFill>
                  <a:srgbClr val="C00000"/>
                </a:solidFill>
              </a:rPr>
              <a:t>ибкость – </a:t>
            </a:r>
            <a:r>
              <a:rPr lang="ru-RU" sz="3200" b="1" i="1" smtClean="0"/>
              <a:t>(способность действовать в широком диапазоне возможностей, разнообразие подходов),</a:t>
            </a:r>
          </a:p>
          <a:p>
            <a:pPr marL="0" indent="0" eaLnBrk="1" hangingPunct="1"/>
            <a:r>
              <a:rPr lang="ru-RU" sz="3200" b="1" i="1" smtClean="0">
                <a:solidFill>
                  <a:srgbClr val="C00000"/>
                </a:solidFill>
              </a:rPr>
              <a:t> </a:t>
            </a:r>
            <a:r>
              <a:rPr lang="ru-RU" sz="3200" b="1" i="1" smtClean="0">
                <a:solidFill>
                  <a:schemeClr val="tx2"/>
                </a:solidFill>
              </a:rPr>
              <a:t>О</a:t>
            </a:r>
            <a:r>
              <a:rPr lang="ru-RU" sz="3200" b="1" i="1" smtClean="0">
                <a:solidFill>
                  <a:srgbClr val="C00000"/>
                </a:solidFill>
              </a:rPr>
              <a:t>ригинальность </a:t>
            </a:r>
            <a:r>
              <a:rPr lang="ru-RU" sz="3200" b="1" i="1" smtClean="0"/>
              <a:t>(нестандартность) </a:t>
            </a:r>
          </a:p>
          <a:p>
            <a:pPr marL="0" indent="0" eaLnBrk="1" hangingPunct="1"/>
            <a:r>
              <a:rPr lang="ru-RU" sz="3200" b="1" i="1" smtClean="0">
                <a:solidFill>
                  <a:schemeClr val="tx2"/>
                </a:solidFill>
              </a:rPr>
              <a:t>Р</a:t>
            </a:r>
            <a:r>
              <a:rPr lang="ru-RU" sz="3200" b="1" i="1" smtClean="0">
                <a:solidFill>
                  <a:srgbClr val="C00000"/>
                </a:solidFill>
              </a:rPr>
              <a:t>азработанность </a:t>
            </a:r>
            <a:r>
              <a:rPr lang="ru-RU" sz="3200" b="1" i="1" smtClean="0"/>
              <a:t>(сложность, детализация)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3600" b="1" i="1" smtClean="0">
                <a:solidFill>
                  <a:srgbClr val="C00000"/>
                </a:solidFill>
              </a:rPr>
              <a:t>но этого недостаточно!!</a:t>
            </a:r>
            <a:endParaRPr lang="ru-RU" sz="360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1068388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</a:rPr>
              <a:t>Теоремы Магрита</a:t>
            </a: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1484313" y="1828800"/>
            <a:ext cx="10018712" cy="1595438"/>
          </a:xfrm>
        </p:spPr>
        <p:txBody>
          <a:bodyPr/>
          <a:lstStyle/>
          <a:p>
            <a:pPr eaLnBrk="1" hangingPunct="1"/>
            <a:r>
              <a:rPr lang="ru-RU" smtClean="0"/>
              <a:t>Бельгийский художник-сюрреалист. Известен как автор остроумных и вместе с тем поэтически загадочных картин.</a:t>
            </a:r>
          </a:p>
        </p:txBody>
      </p:sp>
      <p:pic>
        <p:nvPicPr>
          <p:cNvPr id="2662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1775" y="3424238"/>
            <a:ext cx="61912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581150" y="3252788"/>
            <a:ext cx="5180013" cy="2640012"/>
          </a:xfrm>
        </p:spPr>
        <p:txBody>
          <a:bodyPr/>
          <a:lstStyle/>
          <a:p>
            <a:pPr eaLnBrk="1" hangingPunct="1"/>
            <a:r>
              <a:rPr lang="ru-RU" smtClean="0">
                <a:ln>
                  <a:noFill/>
                </a:ln>
                <a:solidFill>
                  <a:schemeClr val="accent1"/>
                </a:solidFill>
                <a:latin typeface="Arial" charset="0"/>
              </a:rPr>
              <a:t>Задание:</a:t>
            </a:r>
            <a:br>
              <a:rPr lang="ru-RU" smtClean="0">
                <a:ln>
                  <a:noFill/>
                </a:ln>
                <a:solidFill>
                  <a:schemeClr val="accent1"/>
                </a:solidFill>
                <a:latin typeface="Arial" charset="0"/>
              </a:rPr>
            </a:br>
            <a:r>
              <a:rPr lang="ru-RU" smtClean="0">
                <a:ln>
                  <a:noFill/>
                </a:ln>
                <a:solidFill>
                  <a:schemeClr val="accent1"/>
                </a:solidFill>
                <a:latin typeface="Arial" charset="0"/>
              </a:rPr>
              <a:t>Дайте название этой картине</a:t>
            </a:r>
          </a:p>
        </p:txBody>
      </p:sp>
      <p:pic>
        <p:nvPicPr>
          <p:cNvPr id="2765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0700" y="293688"/>
            <a:ext cx="4921250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Объект 5"/>
          <p:cNvSpPr>
            <a:spLocks noGrp="1"/>
          </p:cNvSpPr>
          <p:nvPr>
            <p:ph idx="1"/>
          </p:nvPr>
        </p:nvSpPr>
        <p:spPr>
          <a:xfrm flipV="1">
            <a:off x="1484313" y="6884988"/>
            <a:ext cx="10018712" cy="460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2253</TotalTime>
  <Words>1858</Words>
  <Application>Microsoft Office PowerPoint</Application>
  <PresentationFormat>Произвольный</PresentationFormat>
  <Paragraphs>266</Paragraphs>
  <Slides>64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8" baseType="lpstr">
      <vt:lpstr>Arial</vt:lpstr>
      <vt:lpstr>Corbel</vt:lpstr>
      <vt:lpstr>Calibri</vt:lpstr>
      <vt:lpstr>Times New Roman</vt:lpstr>
      <vt:lpstr>Arial Black</vt:lpstr>
      <vt:lpstr>Georgia</vt:lpstr>
      <vt:lpstr>Wingdings</vt:lpstr>
      <vt:lpstr>Verdana</vt:lpstr>
      <vt:lpstr>Параллакс</vt:lpstr>
      <vt:lpstr>Параллакс</vt:lpstr>
      <vt:lpstr>Параллакс</vt:lpstr>
      <vt:lpstr>Параллакс</vt:lpstr>
      <vt:lpstr>Параллакс</vt:lpstr>
      <vt:lpstr>Объект упаковщика для оболочки</vt:lpstr>
      <vt:lpstr>Социально-креативные стратегии в образовании</vt:lpstr>
      <vt:lpstr>Результат занятий  по программе</vt:lpstr>
      <vt:lpstr>Социальное творчество – это…</vt:lpstr>
      <vt:lpstr>Социальная креативность- это..</vt:lpstr>
      <vt:lpstr>Слайд 5</vt:lpstr>
      <vt:lpstr> Противоречия, Проблемы, Вопросы</vt:lpstr>
      <vt:lpstr>Критерии оценки результата творчества </vt:lpstr>
      <vt:lpstr>Теоремы Магрита</vt:lpstr>
      <vt:lpstr>Задание: Дайте название этой картине</vt:lpstr>
      <vt:lpstr>Социально-креативные стратегии- это…</vt:lpstr>
      <vt:lpstr>Слайд 11</vt:lpstr>
      <vt:lpstr>Информация к размышлению</vt:lpstr>
      <vt:lpstr>Информация к размышлению</vt:lpstr>
      <vt:lpstr>Варианты креативных стратегий</vt:lpstr>
      <vt:lpstr>Варианты креативных стратегий</vt:lpstr>
      <vt:lpstr>Варианты креативных стратегий</vt:lpstr>
      <vt:lpstr>Варианты креативных стратегий</vt:lpstr>
      <vt:lpstr>Каких стратегий (целей) не хватает?</vt:lpstr>
      <vt:lpstr>Стратегия А. Сосланда «Воспринимать новое, быть новым, создавать новое» </vt:lpstr>
      <vt:lpstr>Стратегия А. Сосланда</vt:lpstr>
      <vt:lpstr>Стратегия  А.Сосланда «Воспринимать новое, быть новым, создавать новое» </vt:lpstr>
      <vt:lpstr>Стратегия А. Сосланда «Воспринимать новое, быть новым, создавать новое»</vt:lpstr>
      <vt:lpstr>Стратегия А. Сосланда «Воспринимать новое, быть новым, создавать новое»</vt:lpstr>
      <vt:lpstr>Отметьте знаками  +  или  -  те качества, которые вам нравятся в учащихся или не нравятся.</vt:lpstr>
      <vt:lpstr>Слайд 25</vt:lpstr>
      <vt:lpstr>Социальный стереотип</vt:lpstr>
      <vt:lpstr>Стратегия «Антимифы» (стратегия «разрушения», реконструкции, преодоления стереотипов)</vt:lpstr>
      <vt:lpstr>Социальные стереотипы (мифы)- это…</vt:lpstr>
      <vt:lpstr>Слайд 29</vt:lpstr>
      <vt:lpstr>Слайд 30</vt:lpstr>
      <vt:lpstr>Задание</vt:lpstr>
      <vt:lpstr>Задание</vt:lpstr>
      <vt:lpstr>педагогическая мифология начала ХХI века</vt:lpstr>
      <vt:lpstr>Задание</vt:lpstr>
      <vt:lpstr>Социальные инверсии</vt:lpstr>
      <vt:lpstr>Стратегия «Социальные инверсии» </vt:lpstr>
      <vt:lpstr>Инверсии</vt:lpstr>
      <vt:lpstr>Инверсии</vt:lpstr>
      <vt:lpstr>Инверсии</vt:lpstr>
      <vt:lpstr>Социальные инверсии </vt:lpstr>
      <vt:lpstr>Преобразование ситуации</vt:lpstr>
      <vt:lpstr>Трактовка ситуации</vt:lpstr>
      <vt:lpstr>Преобразование ситуации</vt:lpstr>
      <vt:lpstr>Трактовка ситуации</vt:lpstr>
      <vt:lpstr>Преобразование ситуации</vt:lpstr>
      <vt:lpstr>Трактовка ситуации</vt:lpstr>
      <vt:lpstr>Слайд 47</vt:lpstr>
      <vt:lpstr>Трактовка ситуации</vt:lpstr>
      <vt:lpstr>Преобразование ситуации</vt:lpstr>
      <vt:lpstr>Трактовка ситуации</vt:lpstr>
      <vt:lpstr>Преобразование ситуации</vt:lpstr>
      <vt:lpstr>Трактовка ситуации</vt:lpstr>
      <vt:lpstr>Слайд 53</vt:lpstr>
      <vt:lpstr>Трактовка ситуации</vt:lpstr>
      <vt:lpstr>Преобразование ситуации</vt:lpstr>
      <vt:lpstr>Трактовка ситуации</vt:lpstr>
      <vt:lpstr>Видео по социальным инверсиям  </vt:lpstr>
      <vt:lpstr>Социальные инверсии</vt:lpstr>
      <vt:lpstr>Задание</vt:lpstr>
      <vt:lpstr>Стратегия «6 шляп мышления – стратегия созидания» (Эдвард де Боно)</vt:lpstr>
      <vt:lpstr>6 шляп мышления – стратегия созидания (Эдвард де Боно)</vt:lpstr>
      <vt:lpstr>Задание</vt:lpstr>
      <vt:lpstr>Перспектива</vt:lpstr>
      <vt:lpstr>Слайд 64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Социокреативные стратегии дополнительного образования</dc:title>
  <dc:creator>Пользователь Windows</dc:creator>
  <cp:lastModifiedBy>Admin</cp:lastModifiedBy>
  <cp:revision>220</cp:revision>
  <dcterms:created xsi:type="dcterms:W3CDTF">2018-02-05T06:23:57Z</dcterms:created>
  <dcterms:modified xsi:type="dcterms:W3CDTF">2018-10-31T12:50:48Z</dcterms:modified>
</cp:coreProperties>
</file>