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37" r:id="rId3"/>
    <p:sldId id="306" r:id="rId4"/>
    <p:sldId id="307" r:id="rId5"/>
    <p:sldId id="305" r:id="rId6"/>
    <p:sldId id="308" r:id="rId7"/>
    <p:sldId id="309" r:id="rId8"/>
    <p:sldId id="310" r:id="rId9"/>
    <p:sldId id="311" r:id="rId10"/>
    <p:sldId id="338" r:id="rId11"/>
    <p:sldId id="340" r:id="rId12"/>
    <p:sldId id="346" r:id="rId13"/>
    <p:sldId id="327" r:id="rId14"/>
    <p:sldId id="322" r:id="rId15"/>
    <p:sldId id="350" r:id="rId16"/>
    <p:sldId id="349" r:id="rId17"/>
    <p:sldId id="351" r:id="rId18"/>
    <p:sldId id="352" r:id="rId19"/>
    <p:sldId id="314" r:id="rId20"/>
    <p:sldId id="302" r:id="rId21"/>
  </p:sldIdLst>
  <p:sldSz cx="9144000" cy="6858000" type="screen4x3"/>
  <p:notesSz cx="67595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A6E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52" autoAdjust="0"/>
  </p:normalViewPr>
  <p:slideViewPr>
    <p:cSldViewPr>
      <p:cViewPr varScale="1">
        <p:scale>
          <a:sx n="81" d="100"/>
          <a:sy n="81" d="100"/>
        </p:scale>
        <p:origin x="-89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F8147A-C470-4EB4-B766-5C82EE90965D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687888"/>
            <a:ext cx="5407025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B76BC1-A21E-446E-8132-959AA53DC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5569-9501-4BA8-B047-03B6D300FA83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35165-0BAB-4DDF-B50C-4CECAD9A7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7388C-BF85-4441-A27E-B5B2B47FFA4F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36CF-2849-47DC-A175-7889C7D58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C816D-603A-478C-A33B-64F346FB3056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0874B-6EBB-4E73-AB25-8E0EFD06A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1134E-503C-401E-8D57-79648442A9C2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3CDD-D7C2-47D0-BD41-DF41B0194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7F86-516D-484C-AA92-2627717E08FB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659C-05FC-41C6-BC8D-D0ED8B3B6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7164-1EF2-4AF2-B5C3-7BE3D94CCB58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5DD58-D4FD-488B-8462-54172D0F3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E5A19-2ECE-477A-A551-7EF28C44A48E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3FCA-4A4D-43A3-81FD-7A4F011F1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6BF76-BBC8-4BA3-8C7E-DC9DC59813A6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11AC3-88A5-42F5-A5E1-B2A81A8F8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8BD57-2C1F-4734-A09E-DD8DCC79DC21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6F037-1539-4A8A-9553-A8B8F6679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422D-7C2D-4B13-937C-3A752A558E68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20DDB-7A35-4F79-8316-5CCFA8D5B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C57B-529C-48F8-A511-7C3EC64E1A3E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3E133-023D-4C33-8201-5CE12B5EA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F50E12-8CF1-461C-93B4-82051D84A7A3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EAA721-17D9-416C-8BCF-766129231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79112408380@yandex.ru" TargetMode="External"/><Relationship Id="rId2" Type="http://schemas.openxmlformats.org/officeDocument/2006/relationships/hyperlink" Target="mailto:sio59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dtks.r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2"/>
          <p:cNvSpPr txBox="1">
            <a:spLocks/>
          </p:cNvSpPr>
          <p:nvPr/>
        </p:nvSpPr>
        <p:spPr bwMode="auto">
          <a:xfrm>
            <a:off x="2051050" y="404813"/>
            <a:ext cx="640873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endParaRPr lang="ru-RU" altLang="ru-RU" b="1">
              <a:latin typeface="Calibri" pitchFamily="34" charset="0"/>
            </a:endParaRPr>
          </a:p>
        </p:txBody>
      </p:sp>
      <p:pic>
        <p:nvPicPr>
          <p:cNvPr id="14338" name="Picture 2" descr="L:\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1512887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32"/>
          <p:cNvSpPr txBox="1">
            <a:spLocks/>
          </p:cNvSpPr>
          <p:nvPr/>
        </p:nvSpPr>
        <p:spPr bwMode="auto">
          <a:xfrm>
            <a:off x="4716463" y="3933825"/>
            <a:ext cx="42592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endParaRPr lang="ru-RU" altLang="ru-RU" sz="2000" b="1">
              <a:solidFill>
                <a:srgbClr val="2B4A5E"/>
              </a:solidFill>
              <a:latin typeface="Constantia" pitchFamily="18" charset="0"/>
            </a:endParaRPr>
          </a:p>
        </p:txBody>
      </p:sp>
      <p:sp>
        <p:nvSpPr>
          <p:cNvPr id="14340" name="Rectangle 9"/>
          <p:cNvSpPr>
            <a:spLocks noGrp="1"/>
          </p:cNvSpPr>
          <p:nvPr>
            <p:ph type="title" idx="4294967295"/>
          </p:nvPr>
        </p:nvSpPr>
        <p:spPr>
          <a:xfrm>
            <a:off x="1979613" y="476250"/>
            <a:ext cx="6840537" cy="1143000"/>
          </a:xfrm>
        </p:spPr>
        <p:txBody>
          <a:bodyPr/>
          <a:lstStyle/>
          <a:p>
            <a:pPr eaLnBrk="1" hangingPunct="1"/>
            <a:r>
              <a:rPr lang="ru-RU" altLang="ru-RU" sz="1600" b="1" smtClean="0">
                <a:latin typeface="Arial" charset="0"/>
                <a:cs typeface="Arial" charset="0"/>
              </a:rPr>
              <a:t>Государственное бюджетное учреждение</a:t>
            </a:r>
            <a:br>
              <a:rPr lang="ru-RU" altLang="ru-RU" sz="1600" b="1" smtClean="0">
                <a:latin typeface="Arial" charset="0"/>
                <a:cs typeface="Arial" charset="0"/>
              </a:rPr>
            </a:br>
            <a:r>
              <a:rPr lang="ru-RU" altLang="ru-RU" sz="1600" b="1" smtClean="0">
                <a:latin typeface="Arial" charset="0"/>
                <a:cs typeface="Arial" charset="0"/>
              </a:rPr>
              <a:t>дополнительного образования</a:t>
            </a:r>
            <a:br>
              <a:rPr lang="ru-RU" altLang="ru-RU" sz="1600" b="1" smtClean="0">
                <a:latin typeface="Arial" charset="0"/>
                <a:cs typeface="Arial" charset="0"/>
              </a:rPr>
            </a:br>
            <a:r>
              <a:rPr lang="ru-RU" altLang="ru-RU" sz="1600" b="1" smtClean="0">
                <a:latin typeface="Arial" charset="0"/>
                <a:cs typeface="Arial" charset="0"/>
              </a:rPr>
              <a:t>Дом детского творчества Красносельского района </a:t>
            </a:r>
            <a:br>
              <a:rPr lang="ru-RU" altLang="ru-RU" sz="1600" b="1" smtClean="0">
                <a:latin typeface="Arial" charset="0"/>
                <a:cs typeface="Arial" charset="0"/>
              </a:rPr>
            </a:br>
            <a:r>
              <a:rPr lang="ru-RU" altLang="ru-RU" sz="1600" b="1" smtClean="0">
                <a:latin typeface="Arial" charset="0"/>
                <a:cs typeface="Arial" charset="0"/>
              </a:rPr>
              <a:t>Санкт-Петербурга</a:t>
            </a:r>
            <a:endParaRPr lang="ru-RU" sz="1600" b="1" smtClean="0">
              <a:latin typeface="Arial" charset="0"/>
              <a:cs typeface="Arial" charset="0"/>
            </a:endParaRPr>
          </a:p>
        </p:txBody>
      </p:sp>
      <p:sp>
        <p:nvSpPr>
          <p:cNvPr id="14341" name="Rectangle 10"/>
          <p:cNvSpPr>
            <a:spLocks noGrp="1"/>
          </p:cNvSpPr>
          <p:nvPr>
            <p:ph type="body" idx="4294967295"/>
          </p:nvPr>
        </p:nvSpPr>
        <p:spPr>
          <a:xfrm>
            <a:off x="468313" y="1773238"/>
            <a:ext cx="8229600" cy="48958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smtClean="0"/>
              <a:t>	</a:t>
            </a:r>
            <a:r>
              <a:rPr lang="ru-RU" sz="2800" b="1" smtClean="0">
                <a:latin typeface="Arial Black" pitchFamily="34" charset="0"/>
              </a:rPr>
              <a:t>Тема занятия</a:t>
            </a:r>
          </a:p>
          <a:p>
            <a:pPr algn="ctr" eaLnBrk="1" hangingPunct="1">
              <a:buFont typeface="Arial" charset="0"/>
              <a:buNone/>
            </a:pPr>
            <a:endParaRPr lang="ru-RU" sz="700" b="1" smtClean="0">
              <a:latin typeface="Arial Black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latin typeface="Arial Black" pitchFamily="34" charset="0"/>
              </a:rPr>
              <a:t>	Социальная креативность: 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latin typeface="Arial Black" pitchFamily="34" charset="0"/>
              </a:rPr>
              <a:t>	диагностика, педагогическая экспертиза и перспектива развития социального творчества ребенка</a:t>
            </a:r>
          </a:p>
          <a:p>
            <a:pPr eaLnBrk="1" hangingPunct="1">
              <a:buFont typeface="Arial" charset="0"/>
              <a:buNone/>
            </a:pPr>
            <a:endParaRPr lang="ru-RU" sz="1200" b="1" smtClean="0">
              <a:latin typeface="Arial Black" pitchFamily="34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sz="2400" smtClean="0">
                <a:latin typeface="Arial Black" pitchFamily="34" charset="0"/>
              </a:rPr>
              <a:t>07.12.2018</a:t>
            </a:r>
            <a:endParaRPr lang="ru-RU" sz="2400" smtClean="0">
              <a:latin typeface="Arial" charset="0"/>
            </a:endParaRPr>
          </a:p>
          <a:p>
            <a:pPr algn="r" eaLnBrk="1" hangingPunct="1">
              <a:buFont typeface="Arial" charset="0"/>
              <a:buNone/>
            </a:pPr>
            <a:endParaRPr lang="ru-RU" sz="2000" b="1" smtClean="0">
              <a:latin typeface="Arial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sz="2000" smtClean="0">
                <a:latin typeface="Arial Black" pitchFamily="34" charset="0"/>
              </a:rPr>
              <a:t>Сеничева Ирина Олеговна,</a:t>
            </a:r>
          </a:p>
          <a:p>
            <a:pPr algn="r" eaLnBrk="1" hangingPunct="1">
              <a:buFont typeface="Arial" charset="0"/>
              <a:buNone/>
            </a:pPr>
            <a:r>
              <a:rPr lang="ru-RU" sz="2000" smtClean="0">
                <a:latin typeface="Arial Black" pitchFamily="34" charset="0"/>
              </a:rPr>
              <a:t>заместитель директора </a:t>
            </a:r>
          </a:p>
          <a:p>
            <a:pPr algn="r" eaLnBrk="1" hangingPunct="1">
              <a:buFont typeface="Arial" charset="0"/>
              <a:buNone/>
            </a:pPr>
            <a:r>
              <a:rPr lang="ru-RU" sz="2000" smtClean="0">
                <a:latin typeface="Arial Black" pitchFamily="34" charset="0"/>
              </a:rPr>
              <a:t>по городскому ресурсному центру ДДТ</a:t>
            </a:r>
            <a:r>
              <a:rPr lang="ru-RU" sz="28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0" y="198438"/>
          <a:ext cx="9144000" cy="6461125"/>
        </p:xfrm>
        <a:graphic>
          <a:graphicData uri="http://schemas.openxmlformats.org/presentationml/2006/ole">
            <p:oleObj spid="_x0000_s49158" name="Acrobat Document" r:id="rId3" imgW="6415981" imgH="4533840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91440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r>
              <a:rPr lang="ru-RU" sz="4000" smtClean="0">
                <a:solidFill>
                  <a:srgbClr val="FFFF66"/>
                </a:solidFill>
                <a:latin typeface="Arial Black" pitchFamily="34" charset="0"/>
              </a:rPr>
              <a:t>Диагностические методики</a:t>
            </a:r>
            <a:br>
              <a:rPr lang="ru-RU" sz="4000" smtClean="0">
                <a:solidFill>
                  <a:srgbClr val="FFFF66"/>
                </a:solidFill>
                <a:latin typeface="Arial Black" pitchFamily="34" charset="0"/>
              </a:rPr>
            </a:br>
            <a:r>
              <a:rPr lang="ru-RU" sz="4000" smtClean="0">
                <a:solidFill>
                  <a:srgbClr val="FFFF66"/>
                </a:solidFill>
                <a:latin typeface="Arial Black" pitchFamily="34" charset="0"/>
              </a:rPr>
              <a:t> для учащихся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2060575"/>
            <a:ext cx="8229600" cy="4525963"/>
          </a:xfrm>
        </p:spPr>
        <p:txBody>
          <a:bodyPr/>
          <a:lstStyle/>
          <a:p>
            <a:r>
              <a:rPr lang="ru-RU" smtClean="0">
                <a:latin typeface="Arial Black" pitchFamily="34" charset="0"/>
              </a:rPr>
              <a:t>Карта интересов</a:t>
            </a:r>
            <a:endParaRPr lang="ru-RU" smtClean="0">
              <a:latin typeface="Arial" charset="0"/>
            </a:endParaRPr>
          </a:p>
          <a:p>
            <a:r>
              <a:rPr lang="ru-RU" smtClean="0">
                <a:latin typeface="Arial Black" pitchFamily="34" charset="0"/>
              </a:rPr>
              <a:t>Ценностные ориентации</a:t>
            </a:r>
            <a:endParaRPr lang="ru-RU" smtClean="0">
              <a:latin typeface="Arial" charset="0"/>
            </a:endParaRPr>
          </a:p>
          <a:p>
            <a:r>
              <a:rPr lang="ru-RU" smtClean="0">
                <a:latin typeface="Arial Black" pitchFamily="34" charset="0"/>
              </a:rPr>
              <a:t>Социальный интеллект</a:t>
            </a:r>
            <a:br>
              <a:rPr lang="ru-RU" smtClean="0">
                <a:latin typeface="Arial Black" pitchFamily="34" charset="0"/>
              </a:rPr>
            </a:br>
            <a:r>
              <a:rPr lang="ru-RU" sz="2800" smtClean="0">
                <a:latin typeface="Arial" charset="0"/>
              </a:rPr>
              <a:t>(</a:t>
            </a:r>
            <a:r>
              <a:rPr lang="ru-RU" sz="2800" smtClean="0">
                <a:latin typeface="Arial Black" pitchFamily="34" charset="0"/>
              </a:rPr>
              <a:t>Мимический экспрессивный тест</a:t>
            </a:r>
            <a:r>
              <a:rPr lang="ru-RU" sz="2800" smtClean="0">
                <a:latin typeface="Arial" charset="0"/>
              </a:rPr>
              <a:t>)</a:t>
            </a:r>
          </a:p>
          <a:p>
            <a:r>
              <a:rPr lang="ru-RU" smtClean="0">
                <a:latin typeface="Arial Black" pitchFamily="34" charset="0"/>
              </a:rPr>
              <a:t>Метод самооценки учащегося</a:t>
            </a:r>
            <a:br>
              <a:rPr lang="ru-RU" smtClean="0">
                <a:latin typeface="Arial Black" pitchFamily="34" charset="0"/>
              </a:rPr>
            </a:br>
            <a:r>
              <a:rPr lang="ru-RU" smtClean="0">
                <a:latin typeface="Arial Black" pitchFamily="34" charset="0"/>
              </a:rPr>
              <a:t>«Социальная компетентность»</a:t>
            </a:r>
            <a:endParaRPr lang="ru-RU" smtClean="0">
              <a:latin typeface="Arial" charset="0"/>
            </a:endParaRPr>
          </a:p>
          <a:p>
            <a:r>
              <a:rPr lang="ru-RU" smtClean="0">
                <a:latin typeface="Arial Black" pitchFamily="34" charset="0"/>
              </a:rPr>
              <a:t>Дневник достижений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Arial Black" pitchFamily="34" charset="0"/>
              </a:rPr>
              <a:t>Стимульный материал </a:t>
            </a:r>
            <a:br>
              <a:rPr lang="ru-RU" sz="2800" smtClean="0">
                <a:latin typeface="Arial Black" pitchFamily="34" charset="0"/>
              </a:rPr>
            </a:br>
            <a:r>
              <a:rPr lang="ru-RU" sz="2800" smtClean="0">
                <a:latin typeface="Arial Black" pitchFamily="34" charset="0"/>
              </a:rPr>
              <a:t>для учащихся 6-11 лет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</p:nvPr>
        </p:nvGraphicFramePr>
        <p:xfrm>
          <a:off x="971550" y="4724400"/>
          <a:ext cx="7129463" cy="10969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30342"/>
                <a:gridCol w="3698450"/>
              </a:tblGrid>
              <a:tr h="593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Радость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Печаль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21" marR="50221" marT="0" marB="0"/>
                </a:tc>
                <a:tc>
                  <a:txBody>
                    <a:bodyPr/>
                    <a:lstStyle/>
                    <a:p>
                      <a:pPr indent="19812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         Интерес</a:t>
                      </a:r>
                      <a:endParaRPr lang="ru-RU" sz="1800" dirty="0">
                        <a:effectLst/>
                      </a:endParaRPr>
                    </a:p>
                    <a:p>
                      <a:pPr indent="19812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         Злость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21" marR="50221" marT="0" marB="0"/>
                </a:tc>
              </a:tr>
            </a:tbl>
          </a:graphicData>
        </a:graphic>
      </p:graphicFrame>
      <p:pic>
        <p:nvPicPr>
          <p:cNvPr id="59402" name="Объект 1"/>
          <p:cNvPicPr>
            <a:picLocks noChangeArrowheads="1"/>
          </p:cNvPicPr>
          <p:nvPr/>
        </p:nvPicPr>
        <p:blipFill>
          <a:blip r:embed="rId2"/>
          <a:srcRect l="-1044" t="-130" r="-24" b="-194"/>
          <a:stretch>
            <a:fillRect/>
          </a:stretch>
        </p:blipFill>
        <p:spPr bwMode="auto">
          <a:xfrm>
            <a:off x="1187450" y="1743075"/>
            <a:ext cx="2376488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Рисунок 2" descr="2 Интерес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92300"/>
            <a:ext cx="324167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Arial Black" pitchFamily="34" charset="0"/>
              </a:rPr>
              <a:t>Стимульный материал </a:t>
            </a:r>
            <a:br>
              <a:rPr lang="ru-RU" sz="2800" smtClean="0">
                <a:latin typeface="Arial Black" pitchFamily="34" charset="0"/>
              </a:rPr>
            </a:br>
            <a:r>
              <a:rPr lang="ru-RU" sz="2800" smtClean="0">
                <a:latin typeface="Arial Black" pitchFamily="34" charset="0"/>
              </a:rPr>
              <a:t>для учащихся 12-18 лет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</p:nvPr>
        </p:nvGraphicFramePr>
        <p:xfrm>
          <a:off x="323850" y="4365625"/>
          <a:ext cx="3748088" cy="10969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3276"/>
                <a:gridCol w="1944216"/>
              </a:tblGrid>
              <a:tr h="593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Горе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Печаль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Страх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21" marR="50221" marT="0" marB="0"/>
                </a:tc>
                <a:tc>
                  <a:txBody>
                    <a:bodyPr/>
                    <a:lstStyle/>
                    <a:p>
                      <a:pPr indent="19812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Печаль</a:t>
                      </a:r>
                      <a:endParaRPr lang="ru-RU" sz="1800" dirty="0">
                        <a:effectLst/>
                      </a:endParaRPr>
                    </a:p>
                    <a:p>
                      <a:pPr indent="19812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Горе</a:t>
                      </a:r>
                      <a:endParaRPr lang="ru-RU" sz="1800" dirty="0">
                        <a:effectLst/>
                      </a:endParaRPr>
                    </a:p>
                    <a:p>
                      <a:pPr indent="19812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Злость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21" marR="50221" marT="0" marB="0"/>
                </a:tc>
              </a:tr>
            </a:tbl>
          </a:graphicData>
        </a:graphic>
      </p:graphicFrame>
      <p:pic>
        <p:nvPicPr>
          <p:cNvPr id="604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89138"/>
            <a:ext cx="1511300" cy="1960562"/>
          </a:xfrm>
        </p:spPr>
      </p:pic>
      <p:pic>
        <p:nvPicPr>
          <p:cNvPr id="604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060575"/>
            <a:ext cx="15557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989138"/>
            <a:ext cx="1441450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9" name="Рисунок 9" descr="Описание: getattach?id=13343102980000000742%3B0%3B4&amp;file=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1325" y="1989138"/>
            <a:ext cx="1309688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00563" y="4365625"/>
          <a:ext cx="4032250" cy="10064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15153"/>
                <a:gridCol w="2017296"/>
              </a:tblGrid>
              <a:tr h="0">
                <a:tc>
                  <a:txBody>
                    <a:bodyPr/>
                    <a:lstStyle/>
                    <a:p>
                      <a:pPr indent="21082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Радость</a:t>
                      </a:r>
                      <a:endParaRPr lang="ru-RU" sz="1800" dirty="0">
                        <a:effectLst/>
                      </a:endParaRPr>
                    </a:p>
                    <a:p>
                      <a:pPr indent="225425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Счастье</a:t>
                      </a:r>
                      <a:endParaRPr lang="ru-RU" sz="1800" dirty="0">
                        <a:effectLst/>
                      </a:endParaRPr>
                    </a:p>
                    <a:p>
                      <a:pPr indent="225425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Удивление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652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Счастье</a:t>
                      </a:r>
                      <a:endParaRPr lang="ru-RU" sz="1800" dirty="0">
                        <a:effectLst/>
                      </a:endParaRPr>
                    </a:p>
                    <a:p>
                      <a:pPr indent="9652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Радость</a:t>
                      </a:r>
                      <a:endParaRPr lang="ru-RU" sz="1800" dirty="0">
                        <a:effectLst/>
                      </a:endParaRPr>
                    </a:p>
                    <a:p>
                      <a:pPr indent="9652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Интерес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323850" y="260350"/>
          <a:ext cx="8640763" cy="6348413"/>
        </p:xfrm>
        <a:graphic>
          <a:graphicData uri="http://schemas.openxmlformats.org/presentationml/2006/ole">
            <p:oleObj spid="_x0000_s82948" name="Диаграмма" r:id="rId3" imgW="6638926" imgH="487689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4000" smtClean="0">
                <a:solidFill>
                  <a:srgbClr val="FFFF66"/>
                </a:solidFill>
                <a:latin typeface="Arial Black" pitchFamily="34" charset="0"/>
              </a:rPr>
              <a:t>Диагностические методики</a:t>
            </a:r>
            <a:br>
              <a:rPr lang="ru-RU" sz="4000" smtClean="0">
                <a:solidFill>
                  <a:srgbClr val="FFFF66"/>
                </a:solidFill>
                <a:latin typeface="Arial Black" pitchFamily="34" charset="0"/>
              </a:rPr>
            </a:br>
            <a:r>
              <a:rPr lang="ru-RU" sz="4000" smtClean="0">
                <a:solidFill>
                  <a:srgbClr val="FFFF66"/>
                </a:solidFill>
                <a:latin typeface="Arial Black" pitchFamily="34" charset="0"/>
              </a:rPr>
              <a:t> для педагогов</a:t>
            </a:r>
          </a:p>
        </p:txBody>
      </p:sp>
      <p:sp>
        <p:nvSpPr>
          <p:cNvPr id="91139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21336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smtClean="0">
                <a:latin typeface="Arial Black" pitchFamily="34" charset="0"/>
              </a:rPr>
              <a:t>Эксперт-метод</a:t>
            </a:r>
            <a:r>
              <a:rPr lang="ru-RU" smtClean="0">
                <a:latin typeface="Arial Black" pitchFamily="34" charset="0"/>
              </a:rPr>
              <a:t> «Социальный интерес»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 Black" pitchFamily="34" charset="0"/>
              </a:rPr>
              <a:t>Эксперт-метод «Социальные ценности»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 Black" pitchFamily="34" charset="0"/>
              </a:rPr>
              <a:t>Эксперт-метод «Социальный интеллект»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 Black" pitchFamily="34" charset="0"/>
              </a:rPr>
              <a:t>Эксперт-метод «Социальная компетентность»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 Black" pitchFamily="34" charset="0"/>
              </a:rPr>
              <a:t>Эксперт-метод «Социальная позиция»</a:t>
            </a:r>
          </a:p>
          <a:p>
            <a:pPr>
              <a:lnSpc>
                <a:spcPct val="80000"/>
              </a:lnSpc>
            </a:pPr>
            <a:endParaRPr lang="ru-RU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250825" y="476250"/>
          <a:ext cx="8893175" cy="5903913"/>
        </p:xfrm>
        <a:graphic>
          <a:graphicData uri="http://schemas.openxmlformats.org/presentationml/2006/ole">
            <p:oleObj spid="_x0000_s83973" name="Диаграмма" r:id="rId3" imgW="7886592" imgH="476243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250825" y="620713"/>
          <a:ext cx="8658225" cy="5994400"/>
        </p:xfrm>
        <a:graphic>
          <a:graphicData uri="http://schemas.openxmlformats.org/presentationml/2006/ole">
            <p:oleObj spid="_x0000_s84996" name="Диаграмма" r:id="rId3" imgW="8172460" imgH="565780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Arial Black" pitchFamily="34" charset="0"/>
              </a:rPr>
              <a:t>Задание для самостоятельной работы </a:t>
            </a:r>
          </a:p>
        </p:txBody>
      </p:sp>
      <p:sp>
        <p:nvSpPr>
          <p:cNvPr id="95234" name="Rectangle 3"/>
          <p:cNvSpPr>
            <a:spLocks noGrp="1"/>
          </p:cNvSpPr>
          <p:nvPr>
            <p:ph type="body" idx="1"/>
          </p:nvPr>
        </p:nvSpPr>
        <p:spPr>
          <a:xfrm>
            <a:off x="395288" y="1557338"/>
            <a:ext cx="8229600" cy="4752975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400" b="1" smtClean="0">
                <a:latin typeface="Arial" charset="0"/>
                <a:cs typeface="Arial" charset="0"/>
              </a:rPr>
              <a:t>Провести диагностику по всем предложенным методикам для 2-3 учащихся.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400" b="1" smtClean="0">
                <a:latin typeface="Arial" charset="0"/>
                <a:cs typeface="Arial" charset="0"/>
              </a:rPr>
              <a:t>Составить для них индивидуальные модели креативности и прислать их 18.12.208 на электронный адрес:  </a:t>
            </a:r>
            <a:r>
              <a:rPr lang="en-US" sz="2400" b="1" smtClean="0">
                <a:latin typeface="Arial" charset="0"/>
                <a:cs typeface="Arial" charset="0"/>
                <a:hlinkClick r:id="rId2"/>
              </a:rPr>
              <a:t>sio59@mail.ru</a:t>
            </a:r>
            <a:r>
              <a:rPr lang="ru-RU" sz="2400" b="1" smtClean="0">
                <a:latin typeface="Arial" charset="0"/>
                <a:cs typeface="Arial" charset="0"/>
              </a:rPr>
              <a:t>  или </a:t>
            </a:r>
            <a:r>
              <a:rPr lang="ru-RU" sz="2400" b="1" smtClean="0">
                <a:hlinkClick r:id="rId3"/>
              </a:rPr>
              <a:t>79112408380@yandex.ru</a:t>
            </a:r>
            <a:r>
              <a:rPr lang="ru-RU" sz="2400" b="1" smtClean="0"/>
              <a:t> </a:t>
            </a:r>
            <a:endParaRPr lang="ru-RU" sz="2400" b="1" smtClean="0">
              <a:latin typeface="Arial" charset="0"/>
              <a:cs typeface="Arial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400" b="1" smtClean="0">
                <a:latin typeface="Arial" charset="0"/>
                <a:cs typeface="Arial" charset="0"/>
              </a:rPr>
              <a:t>Вычленить актуальные зоны социальной креативности (самые высокие значения); зоны потенциального развития (средние значения); проблемные зоны (самые низкие значения)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400" b="1" smtClean="0">
                <a:latin typeface="Arial" charset="0"/>
                <a:cs typeface="Arial" charset="0"/>
              </a:rPr>
              <a:t>Заполнить и прислать по электронной почте анкету о вашем отношении к проведенным методикам</a:t>
            </a:r>
            <a:endParaRPr lang="ru-RU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6"/>
          <p:cNvSpPr>
            <a:spLocks noChangeArrowheads="1"/>
          </p:cNvSpPr>
          <p:nvPr/>
        </p:nvSpPr>
        <p:spPr bwMode="auto">
          <a:xfrm>
            <a:off x="468313" y="180975"/>
            <a:ext cx="83200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Маршрут освоения программы</a:t>
            </a:r>
            <a:endParaRPr lang="ru-RU" altLang="ru-RU" sz="600">
              <a:latin typeface="Lucida Sans Unicode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«Развитие социальной креативности ребенка в условиях дополнительного образования»</a:t>
            </a:r>
            <a:endParaRPr lang="ru-RU" altLang="ru-RU" sz="600">
              <a:latin typeface="Lucida Sans Unicode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2" name="Rectangle 85"/>
          <p:cNvSpPr>
            <a:spLocks noChangeArrowheads="1"/>
          </p:cNvSpPr>
          <p:nvPr/>
        </p:nvSpPr>
        <p:spPr bwMode="auto">
          <a:xfrm>
            <a:off x="250825" y="7318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15363" name="Рисунок 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3288"/>
            <a:ext cx="9144000" cy="595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L:\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1296987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088" y="1268413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Адрес сайт а</a:t>
            </a:r>
            <a:br>
              <a:rPr lang="ru-RU" b="1" dirty="0" smtClean="0"/>
            </a:br>
            <a:r>
              <a:rPr lang="ru-RU" b="1" dirty="0" smtClean="0"/>
              <a:t>Дома детского творчества</a:t>
            </a:r>
            <a:br>
              <a:rPr lang="ru-RU" b="1" dirty="0" smtClean="0"/>
            </a:br>
            <a:r>
              <a:rPr lang="ru-RU" b="1" dirty="0" smtClean="0"/>
              <a:t>Красносельского района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350" y="3284538"/>
            <a:ext cx="6400800" cy="141446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 smtClean="0">
                <a:hlinkClick r:id="rId3"/>
              </a:rPr>
              <a:t>www.ddtks.ru</a:t>
            </a:r>
            <a:endParaRPr lang="en-US" sz="6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/>
              <a:t>Раздел «Городской ресурсный центр дополнительного образования»</a:t>
            </a:r>
            <a:endParaRPr lang="ru-RU" sz="4000" b="1" dirty="0"/>
          </a:p>
        </p:txBody>
      </p:sp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1187450" y="5013325"/>
            <a:ext cx="6840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0357" name="Text Box 6"/>
          <p:cNvSpPr txBox="1">
            <a:spLocks noChangeArrowheads="1"/>
          </p:cNvSpPr>
          <p:nvPr/>
        </p:nvSpPr>
        <p:spPr bwMode="auto">
          <a:xfrm>
            <a:off x="1730375" y="4960938"/>
            <a:ext cx="53419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Электронный адрес </a:t>
            </a:r>
            <a:endParaRPr lang="en-US" sz="2800" b="1"/>
          </a:p>
          <a:p>
            <a:pPr algn="ctr"/>
            <a:r>
              <a:rPr lang="ru-RU" sz="2800" b="1"/>
              <a:t>Сеничевой Ирины Олеговны</a:t>
            </a:r>
          </a:p>
          <a:p>
            <a:pPr algn="ctr"/>
            <a:r>
              <a:rPr lang="en-US" sz="2800" b="1"/>
              <a:t>sio59@mail.ru</a:t>
            </a: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Arial Black" pitchFamily="34" charset="0"/>
              </a:rPr>
              <a:t>Социальная креативность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55588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900" b="1" i="1" smtClean="0">
                <a:latin typeface="Arial" charset="0"/>
                <a:cs typeface="Arial" charset="0"/>
              </a:rPr>
              <a:t>		</a:t>
            </a:r>
            <a:r>
              <a:rPr lang="ru-RU" sz="3900" b="1" smtClean="0">
                <a:latin typeface="Arial" charset="0"/>
                <a:cs typeface="Arial" charset="0"/>
              </a:rPr>
              <a:t>Интегральная способность личности к:</a:t>
            </a:r>
          </a:p>
          <a:p>
            <a:pPr marL="365125" indent="-255588" eaLnBrk="1" hangingPunct="1">
              <a:lnSpc>
                <a:spcPct val="80000"/>
              </a:lnSpc>
            </a:pPr>
            <a:r>
              <a:rPr lang="ru-RU" sz="3900" b="1" smtClean="0">
                <a:latin typeface="Arial" charset="0"/>
                <a:cs typeface="Arial" charset="0"/>
              </a:rPr>
              <a:t> восприятию, </a:t>
            </a:r>
          </a:p>
          <a:p>
            <a:pPr marL="365125" indent="-255588" eaLnBrk="1" hangingPunct="1">
              <a:lnSpc>
                <a:spcPct val="80000"/>
              </a:lnSpc>
            </a:pPr>
            <a:r>
              <a:rPr lang="ru-RU" sz="3900" b="1" smtClean="0">
                <a:latin typeface="Arial" charset="0"/>
                <a:cs typeface="Arial" charset="0"/>
              </a:rPr>
              <a:t> пониманию,</a:t>
            </a:r>
          </a:p>
          <a:p>
            <a:pPr marL="365125" indent="-255588" eaLnBrk="1" hangingPunct="1">
              <a:lnSpc>
                <a:spcPct val="80000"/>
              </a:lnSpc>
            </a:pPr>
            <a:r>
              <a:rPr lang="ru-RU" sz="3900" b="1" smtClean="0">
                <a:latin typeface="Arial" charset="0"/>
                <a:cs typeface="Arial" charset="0"/>
              </a:rPr>
              <a:t> преобразованию и </a:t>
            </a:r>
          </a:p>
          <a:p>
            <a:pPr marL="365125" indent="-255588" eaLnBrk="1" hangingPunct="1">
              <a:lnSpc>
                <a:spcPct val="80000"/>
              </a:lnSpc>
            </a:pPr>
            <a:r>
              <a:rPr lang="ru-RU" sz="3900" b="1" smtClean="0">
                <a:latin typeface="Arial" charset="0"/>
                <a:cs typeface="Arial" charset="0"/>
              </a:rPr>
              <a:t> созиданию социальной    среды и себя в современном мире.</a:t>
            </a:r>
            <a:endParaRPr lang="ru-RU" sz="30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0"/>
          <p:cNvSpPr>
            <a:spLocks noChangeArrowheads="1"/>
          </p:cNvSpPr>
          <p:nvPr/>
        </p:nvSpPr>
        <p:spPr bwMode="auto">
          <a:xfrm>
            <a:off x="-5715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7410" name="Rectangle 18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509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Arial Black" pitchFamily="34" charset="0"/>
              </a:rPr>
              <a:t>Модель социальной креативности</a:t>
            </a:r>
            <a:r>
              <a:rPr lang="ru-RU" sz="4000" smtClean="0"/>
              <a:t> </a:t>
            </a:r>
          </a:p>
        </p:txBody>
      </p:sp>
      <p:sp>
        <p:nvSpPr>
          <p:cNvPr id="1741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12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1575"/>
            <a:ext cx="9144000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 Black" pitchFamily="34" charset="0"/>
              </a:rPr>
              <a:t>Мотивационный компонент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68313" y="1989138"/>
            <a:ext cx="8229600" cy="4349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i="1" smtClean="0"/>
              <a:t>		</a:t>
            </a:r>
            <a:r>
              <a:rPr lang="ru-RU" sz="2400" b="1" i="1" smtClean="0">
                <a:latin typeface="Arial" charset="0"/>
                <a:cs typeface="Arial" charset="0"/>
              </a:rPr>
              <a:t>Социальный интерес - </a:t>
            </a:r>
            <a:r>
              <a:rPr lang="ru-RU" sz="2400" b="1" smtClean="0">
                <a:latin typeface="Arial" charset="0"/>
                <a:cs typeface="Arial" charset="0"/>
              </a:rPr>
              <a:t>избирательная направленность личности на социальные явления окружающего мира.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Arial" charset="0"/>
                <a:cs typeface="Arial" charset="0"/>
              </a:rPr>
              <a:t>		Социальный интерес выступает в качестве </a:t>
            </a:r>
            <a:r>
              <a:rPr lang="ru-RU" sz="2800" b="1" u="sng" smtClean="0">
                <a:latin typeface="Arial" charset="0"/>
                <a:cs typeface="Arial" charset="0"/>
              </a:rPr>
              <a:t>энергетического ресурса</a:t>
            </a:r>
            <a:r>
              <a:rPr lang="ru-RU" sz="2400" b="1" smtClean="0">
                <a:latin typeface="Arial" charset="0"/>
                <a:cs typeface="Arial" charset="0"/>
              </a:rPr>
              <a:t> социальной креативности, определяет внутренние ориентиры выбора ребенком интересных для себя социальных объектов, круга общения и сотрудничества.</a:t>
            </a:r>
            <a:r>
              <a:rPr lang="ru-RU" sz="2400" b="1" i="1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Arial" charset="0"/>
                <a:cs typeface="Arial" charset="0"/>
              </a:rPr>
              <a:t>		Социальный интерес</a:t>
            </a:r>
            <a:r>
              <a:rPr lang="ru-RU" sz="2400" b="1" i="1" smtClean="0">
                <a:latin typeface="Arial" charset="0"/>
                <a:cs typeface="Arial" charset="0"/>
              </a:rPr>
              <a:t> </a:t>
            </a:r>
            <a:r>
              <a:rPr lang="ru-RU" sz="2400" b="1" smtClean="0">
                <a:latin typeface="Arial" charset="0"/>
                <a:cs typeface="Arial" charset="0"/>
              </a:rPr>
              <a:t>является</a:t>
            </a:r>
            <a:r>
              <a:rPr lang="ru-RU" sz="2400" b="1" i="1" smtClean="0">
                <a:latin typeface="Arial" charset="0"/>
                <a:cs typeface="Arial" charset="0"/>
              </a:rPr>
              <a:t> </a:t>
            </a:r>
            <a:r>
              <a:rPr lang="ru-RU" sz="2400" b="1" smtClean="0">
                <a:latin typeface="Arial" charset="0"/>
                <a:cs typeface="Arial" charset="0"/>
              </a:rPr>
              <a:t>результатом взаимодействия с другими людьми в различных формах деятельности</a:t>
            </a:r>
            <a:r>
              <a:rPr lang="ru-RU" sz="2400" b="1" i="1" smtClean="0">
                <a:latin typeface="Arial" charset="0"/>
                <a:cs typeface="Arial" charset="0"/>
              </a:rPr>
              <a:t>.</a:t>
            </a:r>
            <a:r>
              <a:rPr lang="ru-RU" sz="2400" i="1" smtClean="0"/>
              <a:t> 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 Black" pitchFamily="34" charset="0"/>
              </a:rPr>
              <a:t>Эмоционально-ценностный</a:t>
            </a:r>
            <a:r>
              <a:rPr lang="ru-RU" sz="3200" smtClean="0">
                <a:latin typeface="Arial Black" pitchFamily="34" charset="0"/>
              </a:rPr>
              <a:t> компонент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/>
              <a:t>		</a:t>
            </a:r>
            <a:r>
              <a:rPr lang="ru-RU" sz="2800" b="1" smtClean="0">
                <a:latin typeface="Arial" charset="0"/>
                <a:cs typeface="Arial" charset="0"/>
              </a:rPr>
              <a:t>Включает </a:t>
            </a:r>
            <a:r>
              <a:rPr lang="ru-RU" sz="2800" b="1" i="1" smtClean="0">
                <a:latin typeface="Arial" charset="0"/>
                <a:cs typeface="Arial" charset="0"/>
              </a:rPr>
              <a:t>социальные ценностные ориентации детей и  толерантность</a:t>
            </a:r>
            <a:r>
              <a:rPr lang="ru-RU" sz="2800" b="1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	 	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		Социальные ценности рассматриваются как проявление эмоциональной значимости для ребенка нравственных и эстетических ориентиров, которые ребенок усваивает в процессе социализации и освоения человеческой культуры.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 Black" pitchFamily="34" charset="0"/>
              </a:rPr>
              <a:t>Когнитивный компонент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395288" y="1989138"/>
            <a:ext cx="8229600" cy="41338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		Когнитивным компонентом социальной креативности</a:t>
            </a:r>
            <a:r>
              <a:rPr lang="ru-RU" sz="2800" b="1" i="1" smtClean="0">
                <a:latin typeface="Arial" charset="0"/>
                <a:cs typeface="Arial" charset="0"/>
              </a:rPr>
              <a:t> </a:t>
            </a:r>
            <a:r>
              <a:rPr lang="ru-RU" sz="2800" b="1" smtClean="0">
                <a:latin typeface="Arial" charset="0"/>
                <a:cs typeface="Arial" charset="0"/>
              </a:rPr>
              <a:t>выступает</a:t>
            </a:r>
            <a:r>
              <a:rPr lang="ru-RU" sz="2800" b="1" i="1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z="2800" b="1" i="1" smtClean="0">
                <a:latin typeface="Arial" charset="0"/>
                <a:cs typeface="Arial" charset="0"/>
              </a:rPr>
              <a:t>		</a:t>
            </a:r>
            <a:r>
              <a:rPr lang="ru-RU" b="1" i="1" smtClean="0">
                <a:latin typeface="Arial" charset="0"/>
                <a:cs typeface="Arial" charset="0"/>
              </a:rPr>
              <a:t>социальный интеллект</a:t>
            </a:r>
            <a:r>
              <a:rPr lang="ru-RU" sz="2800" b="1" smtClean="0">
                <a:latin typeface="Arial" charset="0"/>
                <a:cs typeface="Arial" charset="0"/>
              </a:rPr>
              <a:t> - способность воспринимать социальные аспекты окружающей действительности, понимать самого себя и других людей для эффективного межличностного взаимодействия и социальной адаптации.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Arial Black" pitchFamily="34" charset="0"/>
              </a:rPr>
              <a:t>Компетентностный компонент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i="1" smtClean="0"/>
              <a:t>		</a:t>
            </a:r>
            <a:r>
              <a:rPr lang="ru-RU" b="1" i="1" smtClean="0">
                <a:latin typeface="Arial" charset="0"/>
                <a:cs typeface="Arial" charset="0"/>
              </a:rPr>
              <a:t>Социальная компетентность</a:t>
            </a:r>
            <a:r>
              <a:rPr lang="ru-RU" b="1" smtClean="0">
                <a:latin typeface="Arial" charset="0"/>
                <a:cs typeface="Arial" charset="0"/>
              </a:rPr>
              <a:t> - актуальные знания ребенка о социуме, способность выстраивать стратегии взаимодействия с другими людьми в окружающей его изменяющейся социальной реальности, опыт сотрудничества и самосовершенствования.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 Black" pitchFamily="34" charset="0"/>
              </a:rPr>
              <a:t>Поведенческий компонент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i="1" smtClean="0"/>
              <a:t>		</a:t>
            </a:r>
            <a:r>
              <a:rPr lang="ru-RU" sz="2800" b="1" i="1" smtClean="0">
                <a:latin typeface="Arial" charset="0"/>
                <a:cs typeface="Arial" charset="0"/>
              </a:rPr>
              <a:t>Социальная активность</a:t>
            </a:r>
            <a:r>
              <a:rPr lang="ru-RU" sz="2800" b="1" smtClean="0">
                <a:latin typeface="Arial" charset="0"/>
                <a:cs typeface="Arial" charset="0"/>
              </a:rPr>
              <a:t> – стремление ребенка к позитивному преобразованию себя и социума, активному взаимодействию в общении, сотворчестве в разных направлениях деятельности. 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		Социальная активность является условием достижения ребенком реальных целей в социальном контексте самоопределения в обществе и предпосылкой для всестороннего развития личности.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389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Constantia</vt:lpstr>
      <vt:lpstr>Arial Black</vt:lpstr>
      <vt:lpstr>Times New Roman</vt:lpstr>
      <vt:lpstr>Lucida Sans Unicode</vt:lpstr>
      <vt:lpstr>Тема Office</vt:lpstr>
      <vt:lpstr>Acrobat Document</vt:lpstr>
      <vt:lpstr>Диаграмма</vt:lpstr>
      <vt:lpstr>Государственное бюджетное учреждение дополнительного образования Дом детского творчества Красносельского района  Санкт-Петербурга</vt:lpstr>
      <vt:lpstr>Слайд 2</vt:lpstr>
      <vt:lpstr>Социальная креативность</vt:lpstr>
      <vt:lpstr>Модель социальной креативности </vt:lpstr>
      <vt:lpstr>Мотивационный компонент</vt:lpstr>
      <vt:lpstr>Эмоционально-ценностный компонент</vt:lpstr>
      <vt:lpstr>Когнитивный компонент</vt:lpstr>
      <vt:lpstr>Компетентностный компонент</vt:lpstr>
      <vt:lpstr>Поведенческий компонент</vt:lpstr>
      <vt:lpstr>Слайд 10</vt:lpstr>
      <vt:lpstr>Слайд 11</vt:lpstr>
      <vt:lpstr>Диагностические методики  для учащихся</vt:lpstr>
      <vt:lpstr>Стимульный материал  для учащихся 6-11 лет</vt:lpstr>
      <vt:lpstr>Стимульный материал  для учащихся 12-18 лет</vt:lpstr>
      <vt:lpstr>Слайд 15</vt:lpstr>
      <vt:lpstr>Диагностические методики  для педагогов</vt:lpstr>
      <vt:lpstr>Слайд 17</vt:lpstr>
      <vt:lpstr>Слайд 18</vt:lpstr>
      <vt:lpstr>Задание для самостоятельной работы </vt:lpstr>
      <vt:lpstr>Адрес сайт а Дома детского творчества Красносельского района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114</cp:revision>
  <dcterms:created xsi:type="dcterms:W3CDTF">2015-09-29T08:00:41Z</dcterms:created>
  <dcterms:modified xsi:type="dcterms:W3CDTF">2018-12-10T15:24:22Z</dcterms:modified>
</cp:coreProperties>
</file>