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36" r:id="rId3"/>
    <p:sldId id="337" r:id="rId4"/>
    <p:sldId id="338" r:id="rId5"/>
    <p:sldId id="315" r:id="rId6"/>
    <p:sldId id="335" r:id="rId7"/>
    <p:sldId id="339" r:id="rId8"/>
    <p:sldId id="340" r:id="rId9"/>
    <p:sldId id="341" r:id="rId10"/>
    <p:sldId id="342" r:id="rId11"/>
    <p:sldId id="343" r:id="rId12"/>
    <p:sldId id="314" r:id="rId13"/>
    <p:sldId id="344" r:id="rId14"/>
    <p:sldId id="345" r:id="rId15"/>
    <p:sldId id="346" r:id="rId16"/>
    <p:sldId id="347" r:id="rId17"/>
    <p:sldId id="348" r:id="rId18"/>
    <p:sldId id="349" r:id="rId19"/>
    <p:sldId id="302" r:id="rId20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E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 varScale="1">
        <p:scale>
          <a:sx n="81" d="100"/>
          <a:sy n="81" d="100"/>
        </p:scale>
        <p:origin x="-126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5FDCF2-55B8-4844-B589-550F37D35DEE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87888"/>
            <a:ext cx="540702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8348D2-BFD7-4A6B-BE3B-1144786AE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26E0C-5EA3-49E1-AAE2-A348A853D370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BFAF-B7B0-4E28-8DE6-D1D4BFD38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4E67-36BA-4737-84A5-7B277F634CD5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1391-E15E-487B-9F25-F7846E304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BA62-F305-45C0-B01B-8EF558A371AF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F961-20D1-446E-BA8C-E788878B3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2ED2-7892-4E25-AB3D-C522A7156B91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DFB0-748D-4416-A54B-CF387EE61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A1262-70B3-46EE-83AB-9E3340D393F3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EC48-108E-4374-8F0E-5C87C535F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5014-25F6-48AC-9DD1-F014CEA72754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DDB5-DD60-4D71-AE6B-0CABC7D0C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F5F7-F965-4197-A7B3-9B5FE696B875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7E7AC-69EE-4C64-84C0-891E081CF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1FFC-C963-472A-A966-2291F362AFB9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D19F0-5D2E-4D8C-8A3A-F73CDB08E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BE82-28E5-4350-B98D-2B924D0DE380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569D-A1D9-4DE9-BE41-D0B86363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89A8-E834-4AD2-BAC4-8A8D7C946175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48AD-47B6-4724-84EB-BEED61E2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8F16-722B-446E-85C9-8371B6EBE183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9EAE-7649-437C-B45F-DDF0A7ADB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32C866-3A77-4E5C-ADC9-7955B62E62EF}" type="datetimeFigureOut">
              <a:rPr lang="ru-RU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41E915-DF1C-4069-B2C4-D5A9A3554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tks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2"/>
          <p:cNvSpPr txBox="1">
            <a:spLocks/>
          </p:cNvSpPr>
          <p:nvPr/>
        </p:nvSpPr>
        <p:spPr bwMode="auto">
          <a:xfrm>
            <a:off x="2051050" y="404813"/>
            <a:ext cx="64087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altLang="ru-RU" b="1">
              <a:latin typeface="Calibri" pitchFamily="34" charset="0"/>
            </a:endParaRPr>
          </a:p>
        </p:txBody>
      </p:sp>
      <p:pic>
        <p:nvPicPr>
          <p:cNvPr id="14338" name="Picture 2" descr="L:\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151288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32"/>
          <p:cNvSpPr txBox="1">
            <a:spLocks/>
          </p:cNvSpPr>
          <p:nvPr/>
        </p:nvSpPr>
        <p:spPr bwMode="auto">
          <a:xfrm>
            <a:off x="4716463" y="3933825"/>
            <a:ext cx="42592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altLang="ru-RU" sz="2000" b="1">
              <a:solidFill>
                <a:srgbClr val="2B4A5E"/>
              </a:solidFill>
              <a:latin typeface="Constantia" pitchFamily="18" charset="0"/>
            </a:endParaRPr>
          </a:p>
        </p:txBody>
      </p:sp>
      <p:sp>
        <p:nvSpPr>
          <p:cNvPr id="14340" name="Rectangle 9"/>
          <p:cNvSpPr>
            <a:spLocks noGrp="1"/>
          </p:cNvSpPr>
          <p:nvPr>
            <p:ph type="title" idx="4294967295"/>
          </p:nvPr>
        </p:nvSpPr>
        <p:spPr>
          <a:xfrm>
            <a:off x="1979613" y="476250"/>
            <a:ext cx="6840537" cy="1143000"/>
          </a:xfrm>
        </p:spPr>
        <p:txBody>
          <a:bodyPr/>
          <a:lstStyle/>
          <a:p>
            <a:pPr eaLnBrk="1" hangingPunct="1"/>
            <a:r>
              <a:rPr lang="ru-RU" altLang="ru-RU" sz="1600" b="1" smtClean="0">
                <a:latin typeface="Arial" charset="0"/>
                <a:cs typeface="Arial" charset="0"/>
              </a:rPr>
              <a:t>Государственное бюджетное учреждение</a:t>
            </a:r>
            <a:br>
              <a:rPr lang="ru-RU" altLang="ru-RU" sz="1600" b="1" smtClean="0">
                <a:latin typeface="Arial" charset="0"/>
                <a:cs typeface="Arial" charset="0"/>
              </a:rPr>
            </a:br>
            <a:r>
              <a:rPr lang="ru-RU" altLang="ru-RU" sz="1600" b="1" smtClean="0">
                <a:latin typeface="Arial" charset="0"/>
                <a:cs typeface="Arial" charset="0"/>
              </a:rPr>
              <a:t>дополнительного образования</a:t>
            </a:r>
            <a:br>
              <a:rPr lang="ru-RU" altLang="ru-RU" sz="1600" b="1" smtClean="0">
                <a:latin typeface="Arial" charset="0"/>
                <a:cs typeface="Arial" charset="0"/>
              </a:rPr>
            </a:br>
            <a:r>
              <a:rPr lang="ru-RU" altLang="ru-RU" sz="1600" b="1" smtClean="0">
                <a:latin typeface="Arial" charset="0"/>
                <a:cs typeface="Arial" charset="0"/>
              </a:rPr>
              <a:t>Дом детского творчества Красносельского района </a:t>
            </a:r>
            <a:br>
              <a:rPr lang="ru-RU" altLang="ru-RU" sz="1600" b="1" smtClean="0">
                <a:latin typeface="Arial" charset="0"/>
                <a:cs typeface="Arial" charset="0"/>
              </a:rPr>
            </a:br>
            <a:r>
              <a:rPr lang="ru-RU" altLang="ru-RU" sz="1600" b="1" smtClean="0">
                <a:latin typeface="Arial" charset="0"/>
                <a:cs typeface="Arial" charset="0"/>
              </a:rPr>
              <a:t>Санкт-Петербурга</a:t>
            </a:r>
            <a:endParaRPr lang="ru-RU" sz="1600" b="1" smtClean="0">
              <a:latin typeface="Arial" charset="0"/>
              <a:cs typeface="Arial" charset="0"/>
            </a:endParaRPr>
          </a:p>
        </p:txBody>
      </p:sp>
      <p:sp>
        <p:nvSpPr>
          <p:cNvPr id="14341" name="Rectangle 10"/>
          <p:cNvSpPr>
            <a:spLocks noGrp="1"/>
          </p:cNvSpPr>
          <p:nvPr>
            <p:ph type="body" idx="4294967295"/>
          </p:nvPr>
        </p:nvSpPr>
        <p:spPr>
          <a:xfrm>
            <a:off x="468313" y="2060575"/>
            <a:ext cx="8229600" cy="44640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smtClean="0"/>
              <a:t>	</a:t>
            </a:r>
            <a:r>
              <a:rPr lang="ru-RU" sz="3600" b="1" smtClean="0">
                <a:latin typeface="Arial Black" pitchFamily="34" charset="0"/>
              </a:rPr>
              <a:t>Тема занятия</a:t>
            </a:r>
          </a:p>
          <a:p>
            <a:pPr algn="ctr" eaLnBrk="1" hangingPunct="1">
              <a:buFont typeface="Arial" charset="0"/>
              <a:buNone/>
            </a:pPr>
            <a:endParaRPr lang="ru-RU" sz="800" b="1" smtClean="0"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latin typeface="Arial Black" pitchFamily="34" charset="0"/>
              </a:rPr>
              <a:t>	Социальное творчество ребенка: индивидуальный маршрут и перспективы развития</a:t>
            </a:r>
          </a:p>
          <a:p>
            <a:pPr eaLnBrk="1" hangingPunct="1">
              <a:buFont typeface="Arial" charset="0"/>
              <a:buNone/>
            </a:pPr>
            <a:endParaRPr lang="ru-RU" sz="1600" b="1" smtClean="0">
              <a:latin typeface="Arial Black" pitchFamily="34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mtClean="0">
                <a:latin typeface="Arial Black" pitchFamily="34" charset="0"/>
              </a:rPr>
              <a:t>21.12.2018</a:t>
            </a:r>
            <a:endParaRPr lang="ru-RU" sz="360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95288" y="404813"/>
          <a:ext cx="5976937" cy="3700462"/>
        </p:xfrm>
        <a:graphic>
          <a:graphicData uri="http://schemas.openxmlformats.org/presentationml/2006/ole">
            <p:oleObj spid="_x0000_s49155" name="Диаграмма" r:id="rId3" imgW="4541475" imgH="2811888" progId="Excel.Chart.8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484438" y="3716338"/>
          <a:ext cx="6443662" cy="3006725"/>
        </p:xfrm>
        <a:graphic>
          <a:graphicData uri="http://schemas.openxmlformats.org/presentationml/2006/ole">
            <p:oleObj spid="_x0000_s49158" name="Диаграмма" r:id="rId4" imgW="6057893" imgH="282700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/>
          </p:cNvSpPr>
          <p:nvPr>
            <p:ph type="ctrTitle"/>
          </p:nvPr>
        </p:nvSpPr>
        <p:spPr>
          <a:xfrm>
            <a:off x="468313" y="1268413"/>
            <a:ext cx="7989887" cy="4248150"/>
          </a:xfrm>
        </p:spPr>
        <p:txBody>
          <a:bodyPr/>
          <a:lstStyle/>
          <a:p>
            <a:r>
              <a:rPr lang="ru-RU" smtClean="0">
                <a:latin typeface="Arial Black" pitchFamily="34" charset="0"/>
              </a:rPr>
              <a:t>Автоматизированная система диагностики социальной креативности ребенка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 Black" pitchFamily="34" charset="0"/>
              </a:rPr>
              <a:t>Анализ индивидуальных моделей</a:t>
            </a:r>
            <a:r>
              <a:rPr lang="ru-RU" sz="4000" smtClean="0">
                <a:latin typeface="Arial Black" pitchFamily="34" charset="0"/>
              </a:rPr>
              <a:t> 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53276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Последовательность</a:t>
            </a:r>
            <a:r>
              <a:rPr lang="ru-RU" sz="2800" b="1" u="sng" smtClean="0">
                <a:latin typeface="Arial" charset="0"/>
                <a:cs typeface="Arial" charset="0"/>
              </a:rPr>
              <a:t> анализа </a:t>
            </a:r>
            <a:r>
              <a:rPr lang="ru-RU" sz="2800" b="1" smtClean="0">
                <a:latin typeface="Arial" charset="0"/>
                <a:cs typeface="Arial" charset="0"/>
              </a:rPr>
              <a:t>моделей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800" b="1" smtClean="0">
                <a:latin typeface="Arial" charset="0"/>
                <a:cs typeface="Arial" charset="0"/>
              </a:rPr>
              <a:t>Определение  </a:t>
            </a:r>
            <a:r>
              <a:rPr lang="ru-RU" sz="2800" b="1" u="sng" smtClean="0">
                <a:latin typeface="Arial" charset="0"/>
                <a:cs typeface="Arial" charset="0"/>
              </a:rPr>
              <a:t>актуальных</a:t>
            </a:r>
            <a:r>
              <a:rPr lang="ru-RU" sz="2800" b="1" smtClean="0">
                <a:latin typeface="Arial" charset="0"/>
                <a:cs typeface="Arial" charset="0"/>
              </a:rPr>
              <a:t> зон социальной креативности (самые высокие значения); зон </a:t>
            </a:r>
            <a:r>
              <a:rPr lang="ru-RU" sz="2800" b="1" u="sng" smtClean="0">
                <a:latin typeface="Arial" charset="0"/>
                <a:cs typeface="Arial" charset="0"/>
              </a:rPr>
              <a:t>потенциального развития</a:t>
            </a:r>
            <a:r>
              <a:rPr lang="ru-RU" sz="2800" b="1" smtClean="0">
                <a:latin typeface="Arial" charset="0"/>
                <a:cs typeface="Arial" charset="0"/>
              </a:rPr>
              <a:t> (средние значения); </a:t>
            </a:r>
            <a:r>
              <a:rPr lang="ru-RU" sz="2800" b="1" u="sng" smtClean="0">
                <a:latin typeface="Arial" charset="0"/>
                <a:cs typeface="Arial" charset="0"/>
              </a:rPr>
              <a:t>проблемных зон</a:t>
            </a:r>
            <a:r>
              <a:rPr lang="ru-RU" sz="2800" b="1" smtClean="0">
                <a:latin typeface="Arial" charset="0"/>
                <a:cs typeface="Arial" charset="0"/>
              </a:rPr>
              <a:t> (самые низкие значения)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800" b="1" smtClean="0">
                <a:latin typeface="Arial" charset="0"/>
                <a:cs typeface="Arial" charset="0"/>
              </a:rPr>
              <a:t>Определение типа моделей: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- Гармонизованный (как высокие, так и низкие значения)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- Деформированный (наличие одного или нескольких низких значений)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- Акцентированный (наличие одного или нескольких самых высоких значений)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ru-RU" sz="24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Oval 5"/>
          <p:cNvSpPr>
            <a:spLocks noChangeArrowheads="1"/>
          </p:cNvSpPr>
          <p:nvPr/>
        </p:nvSpPr>
        <p:spPr bwMode="auto">
          <a:xfrm>
            <a:off x="2771775" y="1412875"/>
            <a:ext cx="20161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>
            <p:ph idx="1"/>
          </p:nvPr>
        </p:nvGraphicFramePr>
        <p:xfrm>
          <a:off x="179388" y="238125"/>
          <a:ext cx="8569325" cy="6619875"/>
        </p:xfrm>
        <a:graphic>
          <a:graphicData uri="http://schemas.openxmlformats.org/presentationml/2006/ole">
            <p:oleObj spid="_x0000_s55299" name="Диаграмма" r:id="rId3" imgW="7078996" imgH="6172200" progId="Excel.Chart.8">
              <p:embed/>
            </p:oleObj>
          </a:graphicData>
        </a:graphic>
      </p:graphicFrame>
      <p:sp>
        <p:nvSpPr>
          <p:cNvPr id="55301" name="Oval 6"/>
          <p:cNvSpPr>
            <a:spLocks noChangeArrowheads="1"/>
          </p:cNvSpPr>
          <p:nvPr/>
        </p:nvSpPr>
        <p:spPr bwMode="auto">
          <a:xfrm>
            <a:off x="2051050" y="1412875"/>
            <a:ext cx="3816350" cy="647700"/>
          </a:xfrm>
          <a:prstGeom prst="ellipse">
            <a:avLst/>
          </a:prstGeom>
          <a:solidFill>
            <a:srgbClr val="FFFF99">
              <a:alpha val="14902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Oval 7"/>
          <p:cNvSpPr>
            <a:spLocks noChangeArrowheads="1"/>
          </p:cNvSpPr>
          <p:nvPr/>
        </p:nvSpPr>
        <p:spPr bwMode="auto">
          <a:xfrm>
            <a:off x="4140200" y="2852738"/>
            <a:ext cx="2665413" cy="792162"/>
          </a:xfrm>
          <a:prstGeom prst="ellipse">
            <a:avLst/>
          </a:prstGeom>
          <a:solidFill>
            <a:srgbClr val="CCFFFF">
              <a:alpha val="21960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Oval 14"/>
          <p:cNvSpPr>
            <a:spLocks noChangeArrowheads="1"/>
          </p:cNvSpPr>
          <p:nvPr/>
        </p:nvSpPr>
        <p:spPr bwMode="auto">
          <a:xfrm>
            <a:off x="4140200" y="4365625"/>
            <a:ext cx="2736850" cy="863600"/>
          </a:xfrm>
          <a:prstGeom prst="ellipse">
            <a:avLst/>
          </a:prstGeom>
          <a:solidFill>
            <a:srgbClr val="CCFFFF">
              <a:alpha val="21960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Oval 15"/>
          <p:cNvSpPr>
            <a:spLocks noChangeArrowheads="1"/>
          </p:cNvSpPr>
          <p:nvPr/>
        </p:nvSpPr>
        <p:spPr bwMode="auto">
          <a:xfrm>
            <a:off x="611188" y="2924175"/>
            <a:ext cx="2592387" cy="720725"/>
          </a:xfrm>
          <a:prstGeom prst="ellipse">
            <a:avLst/>
          </a:prstGeom>
          <a:solidFill>
            <a:srgbClr val="FF9900">
              <a:alpha val="23137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7" name="Object 3"/>
          <p:cNvGraphicFramePr>
            <a:graphicFrameLocks noChangeAspect="1"/>
          </p:cNvGraphicFramePr>
          <p:nvPr>
            <p:ph idx="1"/>
          </p:nvPr>
        </p:nvGraphicFramePr>
        <p:xfrm>
          <a:off x="107950" y="404813"/>
          <a:ext cx="8856663" cy="5930900"/>
        </p:xfrm>
        <a:graphic>
          <a:graphicData uri="http://schemas.openxmlformats.org/presentationml/2006/ole">
            <p:oleObj spid="_x0000_s57347" name="Диаграмма" r:id="rId3" imgW="7078996" imgH="473968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3" name="Object 3"/>
          <p:cNvGraphicFramePr>
            <a:graphicFrameLocks noChangeAspect="1"/>
          </p:cNvGraphicFramePr>
          <p:nvPr>
            <p:ph idx="1"/>
          </p:nvPr>
        </p:nvGraphicFramePr>
        <p:xfrm>
          <a:off x="539750" y="355600"/>
          <a:ext cx="7993063" cy="6237288"/>
        </p:xfrm>
        <a:graphic>
          <a:graphicData uri="http://schemas.openxmlformats.org/presentationml/2006/ole">
            <p:oleObj spid="_x0000_s61443" name="Диаграмма" r:id="rId3" imgW="7078996" imgH="625600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1" name="Object 3"/>
          <p:cNvGraphicFramePr>
            <a:graphicFrameLocks noChangeAspect="1"/>
          </p:cNvGraphicFramePr>
          <p:nvPr>
            <p:ph idx="1"/>
          </p:nvPr>
        </p:nvGraphicFramePr>
        <p:xfrm>
          <a:off x="468313" y="269875"/>
          <a:ext cx="8281987" cy="6588125"/>
        </p:xfrm>
        <a:graphic>
          <a:graphicData uri="http://schemas.openxmlformats.org/presentationml/2006/ole">
            <p:oleObj spid="_x0000_s63491" name="Диаграмма" r:id="rId3" imgW="7078996" imgH="563112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9" name="Object 3"/>
          <p:cNvGraphicFramePr>
            <a:graphicFrameLocks noChangeAspect="1"/>
          </p:cNvGraphicFramePr>
          <p:nvPr>
            <p:ph idx="1"/>
          </p:nvPr>
        </p:nvGraphicFramePr>
        <p:xfrm>
          <a:off x="611188" y="692150"/>
          <a:ext cx="8353425" cy="5789613"/>
        </p:xfrm>
        <a:graphic>
          <a:graphicData uri="http://schemas.openxmlformats.org/presentationml/2006/ole">
            <p:oleObj spid="_x0000_s65539" name="Диаграмма" r:id="rId3" imgW="4465406" imgH="284990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7" name="Object 3"/>
          <p:cNvGraphicFramePr>
            <a:graphicFrameLocks noChangeAspect="1"/>
          </p:cNvGraphicFramePr>
          <p:nvPr>
            <p:ph idx="1"/>
          </p:nvPr>
        </p:nvGraphicFramePr>
        <p:xfrm>
          <a:off x="179388" y="1052513"/>
          <a:ext cx="8497887" cy="5421312"/>
        </p:xfrm>
        <a:graphic>
          <a:graphicData uri="http://schemas.openxmlformats.org/presentationml/2006/ole">
            <p:oleObj spid="_x0000_s67587" name="Диаграмма" r:id="rId3" imgW="4465406" imgH="284990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L:\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129698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088" y="126841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Адрес сайт а</a:t>
            </a:r>
            <a:br>
              <a:rPr lang="ru-RU" b="1" dirty="0" smtClean="0"/>
            </a:br>
            <a:r>
              <a:rPr lang="ru-RU" b="1" dirty="0" smtClean="0"/>
              <a:t>Дома детского творчества</a:t>
            </a:r>
            <a:br>
              <a:rPr lang="ru-RU" b="1" dirty="0" smtClean="0"/>
            </a:br>
            <a:r>
              <a:rPr lang="ru-RU" b="1" dirty="0" smtClean="0"/>
              <a:t>Красносельского района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350" y="3284538"/>
            <a:ext cx="6400800" cy="14144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hlinkClick r:id="rId3"/>
              </a:rPr>
              <a:t>www.ddtks.ru</a:t>
            </a:r>
            <a:endParaRPr lang="en-US" sz="6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Раздел «Городской ресурсный центр дополнительного образования»</a:t>
            </a:r>
            <a:endParaRPr lang="ru-RU" sz="4000" b="1" dirty="0"/>
          </a:p>
        </p:txBody>
      </p:sp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1187450" y="5013325"/>
            <a:ext cx="6840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1730375" y="4960938"/>
            <a:ext cx="53419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Электронный адрес </a:t>
            </a:r>
            <a:endParaRPr lang="en-US" sz="2800" b="1"/>
          </a:p>
          <a:p>
            <a:pPr algn="ctr"/>
            <a:r>
              <a:rPr lang="ru-RU" sz="2800" b="1"/>
              <a:t>Сеничевой Ирины Олеговны</a:t>
            </a:r>
          </a:p>
          <a:p>
            <a:pPr algn="ctr"/>
            <a:r>
              <a:rPr lang="en-US" sz="2800" b="1"/>
              <a:t>sio59@mail.ru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План занятия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Презентация автоматизированной системы диагностики социальной креативности ребенка</a:t>
            </a:r>
          </a:p>
          <a:p>
            <a:r>
              <a:rPr lang="ru-RU" sz="2800" b="1" smtClean="0">
                <a:latin typeface="Arial" charset="0"/>
                <a:cs typeface="Arial" charset="0"/>
              </a:rPr>
              <a:t>Практикум по диагностике уровня социальной креативности ребенка на основе автоматизированной системы</a:t>
            </a:r>
          </a:p>
          <a:p>
            <a:r>
              <a:rPr lang="ru-RU" sz="2800" b="1" smtClean="0">
                <a:latin typeface="Arial" charset="0"/>
                <a:cs typeface="Arial" charset="0"/>
              </a:rPr>
              <a:t>Презентация и обсуждение индивидуальных моделей социальной креативности учащихся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Социальная креативность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900" b="1" i="1" smtClean="0">
                <a:latin typeface="Arial" charset="0"/>
                <a:cs typeface="Arial" charset="0"/>
              </a:rPr>
              <a:t>		</a:t>
            </a:r>
            <a:r>
              <a:rPr lang="ru-RU" sz="3900" b="1" smtClean="0">
                <a:latin typeface="Arial" charset="0"/>
                <a:cs typeface="Arial" charset="0"/>
              </a:rPr>
              <a:t>МЕТА способность личности к: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sz="3900" b="1" smtClean="0">
                <a:latin typeface="Arial" charset="0"/>
                <a:cs typeface="Arial" charset="0"/>
              </a:rPr>
              <a:t> восприятию, 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sz="3900" b="1" smtClean="0">
                <a:latin typeface="Arial" charset="0"/>
                <a:cs typeface="Arial" charset="0"/>
              </a:rPr>
              <a:t> пониманию,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sz="3900" b="1" smtClean="0">
                <a:latin typeface="Arial" charset="0"/>
                <a:cs typeface="Arial" charset="0"/>
              </a:rPr>
              <a:t> преобразованию и 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sz="3900" b="1" smtClean="0">
                <a:latin typeface="Arial" charset="0"/>
                <a:cs typeface="Arial" charset="0"/>
              </a:rPr>
              <a:t> созиданию социальной    среды и себя в современном мире.</a:t>
            </a:r>
            <a:endParaRPr lang="ru-RU" sz="30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0"/>
          <p:cNvSpPr>
            <a:spLocks noChangeArrowheads="1"/>
          </p:cNvSpPr>
          <p:nvPr/>
        </p:nvSpPr>
        <p:spPr bwMode="auto">
          <a:xfrm>
            <a:off x="-5715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7410" name="Rectangle 18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8509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 Black" pitchFamily="34" charset="0"/>
              </a:rPr>
              <a:t>Модель социальной креативности</a:t>
            </a:r>
            <a:r>
              <a:rPr lang="ru-RU" sz="4000" smtClean="0"/>
              <a:t> </a:t>
            </a:r>
          </a:p>
        </p:txBody>
      </p:sp>
      <p:sp>
        <p:nvSpPr>
          <p:cNvPr id="1741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2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1575"/>
            <a:ext cx="91440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88913"/>
            <a:ext cx="9096375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878522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713787" cy="720725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Общая матрица диагностической программы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65175"/>
            <a:ext cx="86042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12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633412"/>
          </a:xfrm>
        </p:spPr>
        <p:txBody>
          <a:bodyPr/>
          <a:lstStyle/>
          <a:p>
            <a:r>
              <a:rPr lang="ru-RU" sz="3600" b="1" smtClean="0">
                <a:latin typeface="Arial" charset="0"/>
                <a:cs typeface="Arial" charset="0"/>
              </a:rPr>
              <a:t>Матрица для детей 7-11 лет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47738"/>
            <a:ext cx="8893175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3600" b="1" smtClean="0">
                <a:latin typeface="Arial" charset="0"/>
                <a:cs typeface="Arial" charset="0"/>
              </a:rPr>
              <a:t>Матрица для учащихся 12-16 лет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79388" y="188913"/>
          <a:ext cx="4679950" cy="3586162"/>
        </p:xfrm>
        <a:graphic>
          <a:graphicData uri="http://schemas.openxmlformats.org/presentationml/2006/ole">
            <p:oleObj spid="_x0000_s47107" name="Диаграмма" r:id="rId3" imgW="7078996" imgH="5425488" progId="Excel.Chart.8">
              <p:embed/>
            </p:oleObj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3167063" y="3624263"/>
          <a:ext cx="5976937" cy="3233737"/>
        </p:xfrm>
        <a:graphic>
          <a:graphicData uri="http://schemas.openxmlformats.org/presentationml/2006/ole">
            <p:oleObj spid="_x0000_s47114" name="Диаграмма" r:id="rId4" imgW="6042766" imgH="2827008" progId="Excel.Char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161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Arial Black</vt:lpstr>
      <vt:lpstr>Lucida Sans Unicode</vt:lpstr>
      <vt:lpstr>Тема Office</vt:lpstr>
      <vt:lpstr>Диаграмма</vt:lpstr>
      <vt:lpstr>Государственное бюджетное учреждение дополнительного образования Дом детского творчества Красносельского района  Санкт-Петербурга</vt:lpstr>
      <vt:lpstr>План занятия</vt:lpstr>
      <vt:lpstr>Социальная креативность</vt:lpstr>
      <vt:lpstr>Модель социальной креативности </vt:lpstr>
      <vt:lpstr>Слайд 5</vt:lpstr>
      <vt:lpstr>Общая матрица диагностической программы</vt:lpstr>
      <vt:lpstr>Матрица для детей 7-11 лет</vt:lpstr>
      <vt:lpstr>Матрица для учащихся 12-16 лет</vt:lpstr>
      <vt:lpstr>Слайд 9</vt:lpstr>
      <vt:lpstr>Слайд 10</vt:lpstr>
      <vt:lpstr>Автоматизированная система диагностики социальной креативности ребенка </vt:lpstr>
      <vt:lpstr>Анализ индивидуальных моделей </vt:lpstr>
      <vt:lpstr>Слайд 13</vt:lpstr>
      <vt:lpstr>Слайд 14</vt:lpstr>
      <vt:lpstr>Слайд 15</vt:lpstr>
      <vt:lpstr>Слайд 16</vt:lpstr>
      <vt:lpstr>Слайд 17</vt:lpstr>
      <vt:lpstr>Слайд 18</vt:lpstr>
      <vt:lpstr>Адрес сайт а Дома детского творчества Красносельского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141</cp:revision>
  <dcterms:created xsi:type="dcterms:W3CDTF">2015-09-29T08:00:41Z</dcterms:created>
  <dcterms:modified xsi:type="dcterms:W3CDTF">2019-01-10T12:23:02Z</dcterms:modified>
</cp:coreProperties>
</file>