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handoutMasterIdLst>
    <p:handoutMasterId r:id="rId42"/>
  </p:handoutMasterIdLst>
  <p:sldIdLst>
    <p:sldId id="319" r:id="rId3"/>
    <p:sldId id="325" r:id="rId4"/>
    <p:sldId id="320" r:id="rId5"/>
    <p:sldId id="321" r:id="rId6"/>
    <p:sldId id="322" r:id="rId7"/>
    <p:sldId id="323" r:id="rId8"/>
    <p:sldId id="324" r:id="rId9"/>
    <p:sldId id="330" r:id="rId10"/>
    <p:sldId id="331" r:id="rId11"/>
    <p:sldId id="332" r:id="rId12"/>
    <p:sldId id="335" r:id="rId13"/>
    <p:sldId id="336" r:id="rId14"/>
    <p:sldId id="337" r:id="rId15"/>
    <p:sldId id="338" r:id="rId16"/>
    <p:sldId id="280" r:id="rId17"/>
    <p:sldId id="267" r:id="rId18"/>
    <p:sldId id="281" r:id="rId19"/>
    <p:sldId id="282" r:id="rId20"/>
    <p:sldId id="284" r:id="rId21"/>
    <p:sldId id="285" r:id="rId22"/>
    <p:sldId id="286" r:id="rId23"/>
    <p:sldId id="287" r:id="rId24"/>
    <p:sldId id="288" r:id="rId25"/>
    <p:sldId id="289" r:id="rId26"/>
    <p:sldId id="318" r:id="rId27"/>
    <p:sldId id="290" r:id="rId28"/>
    <p:sldId id="291" r:id="rId29"/>
    <p:sldId id="300" r:id="rId30"/>
    <p:sldId id="301" r:id="rId31"/>
    <p:sldId id="302" r:id="rId32"/>
    <p:sldId id="303" r:id="rId33"/>
    <p:sldId id="258" r:id="rId34"/>
    <p:sldId id="259" r:id="rId35"/>
    <p:sldId id="305" r:id="rId36"/>
    <p:sldId id="261" r:id="rId37"/>
    <p:sldId id="306" r:id="rId38"/>
    <p:sldId id="263" r:id="rId39"/>
    <p:sldId id="307" r:id="rId40"/>
    <p:sldId id="266" r:id="rId41"/>
  </p:sldIdLst>
  <p:sldSz cx="9144000" cy="6858000" type="screen4x3"/>
  <p:notesSz cx="6759575" cy="98679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EB20E"/>
    <a:srgbClr val="422C34"/>
    <a:srgbClr val="412D41"/>
    <a:srgbClr val="35393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11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D9A0FC6-1C7C-4F3C-84B0-3287757C3605}" type="datetimeFigureOut">
              <a:rPr lang="ru-RU"/>
              <a:pPr>
                <a:defRPr/>
              </a:pPr>
              <a:t>11.01.2019</a:t>
            </a:fld>
            <a:endParaRPr lang="ru-RU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1C54506-4923-47E8-A1D8-9508A0BF78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908F5BE-20B6-432E-AE4B-50B9D81CB0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5B20631-FF8B-43C4-8AB8-F30B9F991D0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296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96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EBB24-9275-4CEE-BF8A-FF53AC2492F0}" type="datetimeFigureOut">
              <a:rPr lang="ru-RU"/>
              <a:pPr>
                <a:defRPr/>
              </a:pPr>
              <a:t>11.01.2019</a:t>
            </a:fld>
            <a:endParaRPr lang="ru-RU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C75E5-4572-4040-84AD-3BC628C55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097B3-FB67-4611-8087-C320BF3B8B0E}" type="datetimeFigureOut">
              <a:rPr lang="ru-RU"/>
              <a:pPr>
                <a:defRPr/>
              </a:pPr>
              <a:t>11.01.2019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4B937-6C94-4136-8508-ACADE64BA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EC742-C65B-47E7-99BE-6FD4D3EAE169}" type="datetimeFigureOut">
              <a:rPr lang="ru-RU"/>
              <a:pPr>
                <a:defRPr/>
              </a:pPr>
              <a:t>11.01.2019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B7689-368E-4205-AC4B-358B4D86D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78AF7-271C-4DBF-9428-8A2C10338E00}" type="datetimeFigureOut">
              <a:rPr lang="ru-RU"/>
              <a:pPr>
                <a:defRPr/>
              </a:pPr>
              <a:t>11.01.2019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FC281-D12D-4FF0-A43D-09F220394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54CB6-126B-4F34-8FC6-FE1B9515FAA9}" type="datetimeFigureOut">
              <a:rPr lang="ru-RU"/>
              <a:pPr>
                <a:defRPr/>
              </a:pPr>
              <a:t>11.01.2019</a:t>
            </a:fld>
            <a:endParaRPr lang="ru-RU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870C9-1386-4C29-96BA-DEC07B8BE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56B5C-A70B-472D-8933-8BDC93BB1266}" type="datetimeFigureOut">
              <a:rPr lang="ru-RU"/>
              <a:pPr>
                <a:defRPr/>
              </a:pPr>
              <a:t>11.01.2019</a:t>
            </a:fld>
            <a:endParaRPr lang="ru-RU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D3F4E-96B2-4B02-BE5F-C8E29CCB9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919D7-DF7F-4760-BFCD-26C27DA1D5FB}" type="datetimeFigureOut">
              <a:rPr lang="ru-RU"/>
              <a:pPr>
                <a:defRPr/>
              </a:pPr>
              <a:t>11.01.2019</a:t>
            </a:fld>
            <a:endParaRPr lang="ru-RU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405A1-2A1B-42FC-AAB3-214CA7A36C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BC5ED-D472-40F8-8185-4EFBC61CCF30}" type="datetimeFigureOut">
              <a:rPr lang="ru-RU"/>
              <a:pPr>
                <a:defRPr/>
              </a:pPr>
              <a:t>11.01.2019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84FEF-9855-400C-8D29-E1C5FD4E3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AAE6A-0BD2-4E98-ADEF-8C76D4B59A89}" type="datetimeFigureOut">
              <a:rPr lang="ru-RU"/>
              <a:pPr>
                <a:defRPr/>
              </a:pPr>
              <a:t>11.01.2019</a:t>
            </a:fld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66350-8CD8-4BC8-BF0F-404654F35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05E5B1F-E1F5-4000-B5EB-D63EE71864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45642-9909-4561-BAE7-06894157ED1D}" type="datetimeFigureOut">
              <a:rPr lang="ru-RU"/>
              <a:pPr>
                <a:defRPr/>
              </a:pPr>
              <a:t>11.01.2019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D33CD-24B8-4BE7-ADCB-DDAA4C8AF9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C7843-4419-4412-BAFD-1DCF7B2DE4C3}" type="datetimeFigureOut">
              <a:rPr lang="ru-RU"/>
              <a:pPr>
                <a:defRPr/>
              </a:pPr>
              <a:t>11.01.2019</a:t>
            </a:fld>
            <a:endParaRPr lang="ru-RU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B3B7D-DEE4-4279-B4EE-1944806F7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2FB4B70-00A8-4F05-AF5D-EE10E42C6F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C176E22-038F-4F9E-A8BF-485B1D133F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B1DA9F-A2EF-4B3B-B281-F3AAD6B4B4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C855960-40EE-440F-B2F6-A57E3315D4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ED7F08E-1E83-40EE-A257-C966BDDF20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43A9ECA-0260-4EF2-A5F9-E63297795B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682D336-5E71-4171-930D-043DDB9556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E2FF49-47C4-43DD-AED9-E6CA84B9BF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81923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24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25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26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27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28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29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30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31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32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33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34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35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36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37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193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3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fld id="{2F55C3B7-B02E-40C6-A854-CF272951ED76}" type="datetimeFigureOut">
              <a:rPr lang="ru-RU"/>
              <a:pPr>
                <a:defRPr/>
              </a:pPr>
              <a:t>11.01.2019</a:t>
            </a:fld>
            <a:endParaRPr lang="ru-RU"/>
          </a:p>
        </p:txBody>
      </p:sp>
      <p:sp>
        <p:nvSpPr>
          <p:cNvPr id="8194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4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015A1A57-227C-4980-B825-9A347768E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194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00" r:id="rId2"/>
    <p:sldLayoutId id="2147483699" r:id="rId3"/>
    <p:sldLayoutId id="2147483698" r:id="rId4"/>
    <p:sldLayoutId id="2147483697" r:id="rId5"/>
    <p:sldLayoutId id="2147483696" r:id="rId6"/>
    <p:sldLayoutId id="2147483695" r:id="rId7"/>
    <p:sldLayoutId id="2147483694" r:id="rId8"/>
    <p:sldLayoutId id="2147483693" r:id="rId9"/>
    <p:sldLayoutId id="2147483692" r:id="rId10"/>
    <p:sldLayoutId id="214748369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4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1341438"/>
            <a:ext cx="7847012" cy="3671887"/>
          </a:xfrm>
          <a:noFill/>
        </p:spPr>
        <p:txBody>
          <a:bodyPr/>
          <a:lstStyle/>
          <a:p>
            <a:r>
              <a:rPr lang="ru-RU" smtClean="0">
                <a:effectLst/>
              </a:rPr>
              <a:t>Индивидуальные модели социальной креативности учащихся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6092825"/>
            <a:ext cx="3168650" cy="503238"/>
          </a:xfrm>
          <a:noFill/>
        </p:spPr>
        <p:txBody>
          <a:bodyPr/>
          <a:lstStyle/>
          <a:p>
            <a:r>
              <a:rPr lang="ru-RU" sz="2000" smtClean="0">
                <a:solidFill>
                  <a:schemeClr val="tx1"/>
                </a:solidFill>
                <a:effectLst/>
              </a:rPr>
              <a:t>Смыченко Ю.</a:t>
            </a:r>
          </a:p>
        </p:txBody>
      </p:sp>
      <p:graphicFrame>
        <p:nvGraphicFramePr>
          <p:cNvPr id="88069" name="Object 5"/>
          <p:cNvGraphicFramePr>
            <a:graphicFrameLocks noChangeAspect="1"/>
          </p:cNvGraphicFramePr>
          <p:nvPr>
            <p:ph sz="half" idx="4294967295"/>
          </p:nvPr>
        </p:nvGraphicFramePr>
        <p:xfrm>
          <a:off x="179388" y="333375"/>
          <a:ext cx="5905500" cy="3590925"/>
        </p:xfrm>
        <a:graphic>
          <a:graphicData uri="http://schemas.openxmlformats.org/presentationml/2006/ole">
            <p:oleObj spid="_x0000_s88069" name="Диаграмма" r:id="rId3" imgW="6124688" imgH="3724274" progId="Excel.Chart.8">
              <p:embed/>
            </p:oleObj>
          </a:graphicData>
        </a:graphic>
      </p:graphicFrame>
      <p:graphicFrame>
        <p:nvGraphicFramePr>
          <p:cNvPr id="88070" name="Object 6"/>
          <p:cNvGraphicFramePr>
            <a:graphicFrameLocks noChangeAspect="1"/>
          </p:cNvGraphicFramePr>
          <p:nvPr>
            <p:ph sz="half" idx="4294967295"/>
          </p:nvPr>
        </p:nvGraphicFramePr>
        <p:xfrm>
          <a:off x="3348038" y="3141663"/>
          <a:ext cx="5551487" cy="3475037"/>
        </p:xfrm>
        <a:graphic>
          <a:graphicData uri="http://schemas.openxmlformats.org/presentationml/2006/ole">
            <p:oleObj spid="_x0000_s88070" name="Диаграмма" r:id="rId4" imgW="6543637" imgH="3648152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6092825"/>
            <a:ext cx="3168650" cy="503238"/>
          </a:xfrm>
          <a:noFill/>
        </p:spPr>
        <p:txBody>
          <a:bodyPr/>
          <a:lstStyle/>
          <a:p>
            <a:r>
              <a:rPr lang="ru-RU" sz="2000" smtClean="0">
                <a:solidFill>
                  <a:schemeClr val="tx1"/>
                </a:solidFill>
                <a:effectLst/>
              </a:rPr>
              <a:t>Смыченко Ю.</a:t>
            </a:r>
          </a:p>
        </p:txBody>
      </p:sp>
      <p:graphicFrame>
        <p:nvGraphicFramePr>
          <p:cNvPr id="91141" name="Object 5"/>
          <p:cNvGraphicFramePr>
            <a:graphicFrameLocks noChangeAspect="1"/>
          </p:cNvGraphicFramePr>
          <p:nvPr>
            <p:ph sz="half" idx="4294967295"/>
          </p:nvPr>
        </p:nvGraphicFramePr>
        <p:xfrm>
          <a:off x="250825" y="260350"/>
          <a:ext cx="5616575" cy="3668713"/>
        </p:xfrm>
        <a:graphic>
          <a:graphicData uri="http://schemas.openxmlformats.org/presentationml/2006/ole">
            <p:oleObj spid="_x0000_s91141" name="Диаграмма" r:id="rId3" imgW="6619760" imgH="4324336" progId="Excel.Chart.8">
              <p:embed/>
            </p:oleObj>
          </a:graphicData>
        </a:graphic>
      </p:graphicFrame>
      <p:graphicFrame>
        <p:nvGraphicFramePr>
          <p:cNvPr id="91142" name="Object 6"/>
          <p:cNvGraphicFramePr>
            <a:graphicFrameLocks noChangeAspect="1"/>
          </p:cNvGraphicFramePr>
          <p:nvPr>
            <p:ph sz="half" idx="4294967295"/>
          </p:nvPr>
        </p:nvGraphicFramePr>
        <p:xfrm>
          <a:off x="3492500" y="3514725"/>
          <a:ext cx="5400675" cy="3117850"/>
        </p:xfrm>
        <a:graphic>
          <a:graphicData uri="http://schemas.openxmlformats.org/presentationml/2006/ole">
            <p:oleObj spid="_x0000_s91142" name="Диаграмма" r:id="rId4" imgW="7324846" imgH="4229049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6092825"/>
            <a:ext cx="3168650" cy="503238"/>
          </a:xfrm>
          <a:noFill/>
        </p:spPr>
        <p:txBody>
          <a:bodyPr/>
          <a:lstStyle/>
          <a:p>
            <a:r>
              <a:rPr lang="ru-RU" sz="2000" smtClean="0">
                <a:solidFill>
                  <a:schemeClr val="tx1"/>
                </a:solidFill>
                <a:effectLst/>
              </a:rPr>
              <a:t>Тагильцева Е.</a:t>
            </a:r>
          </a:p>
        </p:txBody>
      </p:sp>
      <p:graphicFrame>
        <p:nvGraphicFramePr>
          <p:cNvPr id="92165" name="Object 5"/>
          <p:cNvGraphicFramePr>
            <a:graphicFrameLocks noChangeAspect="1"/>
          </p:cNvGraphicFramePr>
          <p:nvPr>
            <p:ph sz="half" idx="4294967295"/>
          </p:nvPr>
        </p:nvGraphicFramePr>
        <p:xfrm>
          <a:off x="323850" y="333375"/>
          <a:ext cx="5184775" cy="3735388"/>
        </p:xfrm>
        <a:graphic>
          <a:graphicData uri="http://schemas.openxmlformats.org/presentationml/2006/ole">
            <p:oleObj spid="_x0000_s92165" name="Диаграмма" r:id="rId3" imgW="6372224" imgH="4591030" progId="Excel.Chart.8">
              <p:embed/>
            </p:oleObj>
          </a:graphicData>
        </a:graphic>
      </p:graphicFrame>
      <p:graphicFrame>
        <p:nvGraphicFramePr>
          <p:cNvPr id="92166" name="Object 6"/>
          <p:cNvGraphicFramePr>
            <a:graphicFrameLocks noChangeAspect="1"/>
          </p:cNvGraphicFramePr>
          <p:nvPr>
            <p:ph sz="half" idx="4294967295"/>
          </p:nvPr>
        </p:nvGraphicFramePr>
        <p:xfrm>
          <a:off x="3492500" y="3429000"/>
          <a:ext cx="5472113" cy="3209925"/>
        </p:xfrm>
        <a:graphic>
          <a:graphicData uri="http://schemas.openxmlformats.org/presentationml/2006/ole">
            <p:oleObj spid="_x0000_s92166" name="Диаграмма" r:id="rId4" imgW="7353189" imgH="4314888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6092825"/>
            <a:ext cx="3168650" cy="503238"/>
          </a:xfrm>
          <a:noFill/>
        </p:spPr>
        <p:txBody>
          <a:bodyPr/>
          <a:lstStyle/>
          <a:p>
            <a:r>
              <a:rPr lang="ru-RU" sz="2000" smtClean="0">
                <a:solidFill>
                  <a:schemeClr val="tx1"/>
                </a:solidFill>
                <a:effectLst/>
              </a:rPr>
              <a:t>Юганова Л.</a:t>
            </a:r>
          </a:p>
        </p:txBody>
      </p:sp>
      <p:graphicFrame>
        <p:nvGraphicFramePr>
          <p:cNvPr id="93189" name="Object 5"/>
          <p:cNvGraphicFramePr>
            <a:graphicFrameLocks noChangeAspect="1"/>
          </p:cNvGraphicFramePr>
          <p:nvPr>
            <p:ph sz="half" idx="4294967295"/>
          </p:nvPr>
        </p:nvGraphicFramePr>
        <p:xfrm>
          <a:off x="323850" y="260350"/>
          <a:ext cx="5400675" cy="3689350"/>
        </p:xfrm>
        <a:graphic>
          <a:graphicData uri="http://schemas.openxmlformats.org/presentationml/2006/ole">
            <p:oleObj spid="_x0000_s93189" name="Диаграмма" r:id="rId3" imgW="6496127" imgH="4438518" progId="Excel.Chart.8">
              <p:embed/>
            </p:oleObj>
          </a:graphicData>
        </a:graphic>
      </p:graphicFrame>
      <p:graphicFrame>
        <p:nvGraphicFramePr>
          <p:cNvPr id="93190" name="Object 6"/>
          <p:cNvGraphicFramePr>
            <a:graphicFrameLocks noChangeAspect="1"/>
          </p:cNvGraphicFramePr>
          <p:nvPr>
            <p:ph sz="half" idx="4294967295"/>
          </p:nvPr>
        </p:nvGraphicFramePr>
        <p:xfrm>
          <a:off x="3635375" y="3141663"/>
          <a:ext cx="5262563" cy="3408362"/>
        </p:xfrm>
        <a:graphic>
          <a:graphicData uri="http://schemas.openxmlformats.org/presentationml/2006/ole">
            <p:oleObj spid="_x0000_s93190" name="Диаграмма" r:id="rId4" imgW="6791442" imgH="4400457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6092825"/>
            <a:ext cx="3168650" cy="503238"/>
          </a:xfrm>
          <a:noFill/>
        </p:spPr>
        <p:txBody>
          <a:bodyPr/>
          <a:lstStyle/>
          <a:p>
            <a:r>
              <a:rPr lang="ru-RU" sz="2000" smtClean="0">
                <a:solidFill>
                  <a:schemeClr val="tx1"/>
                </a:solidFill>
                <a:effectLst/>
              </a:rPr>
              <a:t>Юганова Л.</a:t>
            </a:r>
          </a:p>
        </p:txBody>
      </p:sp>
      <p:graphicFrame>
        <p:nvGraphicFramePr>
          <p:cNvPr id="94213" name="Object 5"/>
          <p:cNvGraphicFramePr>
            <a:graphicFrameLocks noChangeAspect="1"/>
          </p:cNvGraphicFramePr>
          <p:nvPr>
            <p:ph sz="half" idx="4294967295"/>
          </p:nvPr>
        </p:nvGraphicFramePr>
        <p:xfrm>
          <a:off x="323850" y="217488"/>
          <a:ext cx="5761038" cy="3725862"/>
        </p:xfrm>
        <a:graphic>
          <a:graphicData uri="http://schemas.openxmlformats.org/presentationml/2006/ole">
            <p:oleObj spid="_x0000_s94213" name="Диаграмма" r:id="rId3" imgW="6877014" imgH="4448235" progId="Excel.Chart.8">
              <p:embed/>
            </p:oleObj>
          </a:graphicData>
        </a:graphic>
      </p:graphicFrame>
      <p:graphicFrame>
        <p:nvGraphicFramePr>
          <p:cNvPr id="94214" name="Object 6"/>
          <p:cNvGraphicFramePr>
            <a:graphicFrameLocks noChangeAspect="1"/>
          </p:cNvGraphicFramePr>
          <p:nvPr>
            <p:ph sz="half" idx="4294967295"/>
          </p:nvPr>
        </p:nvGraphicFramePr>
        <p:xfrm>
          <a:off x="3348038" y="3141663"/>
          <a:ext cx="5478462" cy="3400425"/>
        </p:xfrm>
        <a:graphic>
          <a:graphicData uri="http://schemas.openxmlformats.org/presentationml/2006/ole">
            <p:oleObj spid="_x0000_s94214" name="Диаграмма" r:id="rId4" imgW="6429452" imgH="3990968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55650" y="2205038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>
                <a:latin typeface="Arial Black" pitchFamily="34" charset="0"/>
              </a:rPr>
              <a:t>Развитие социальной креативности - технология будущего</a:t>
            </a:r>
            <a:r>
              <a:rPr lang="ru-RU" sz="4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720725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4000"/>
              <a:t>Технология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4294967295"/>
          </p:nvPr>
        </p:nvSpPr>
        <p:spPr>
          <a:xfrm>
            <a:off x="107950" y="1052513"/>
            <a:ext cx="9036050" cy="55451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/>
              <a:t>Технология</a:t>
            </a:r>
            <a:r>
              <a:rPr lang="ru-RU" sz="2800" dirty="0"/>
              <a:t> (от </a:t>
            </a:r>
            <a:r>
              <a:rPr lang="ru-RU" sz="2800" dirty="0" err="1"/>
              <a:t>др.-греч</a:t>
            </a:r>
            <a:r>
              <a:rPr lang="ru-RU" sz="2800" dirty="0"/>
              <a:t>. </a:t>
            </a:r>
            <a:r>
              <a:rPr lang="ru-RU" sz="2800" dirty="0" err="1"/>
              <a:t>τέχνη </a:t>
            </a:r>
            <a:r>
              <a:rPr lang="ru-RU" sz="2800" dirty="0"/>
              <a:t>— искусство, мастерство, умение; </a:t>
            </a:r>
            <a:r>
              <a:rPr lang="ru-RU" sz="2800" dirty="0" err="1"/>
              <a:t>λόγος </a:t>
            </a:r>
            <a:r>
              <a:rPr lang="ru-RU" sz="2800" dirty="0"/>
              <a:t>— учение, мысль, причина; методика, способ) – </a:t>
            </a:r>
            <a:r>
              <a:rPr lang="ru-RU" sz="2800" b="1" dirty="0"/>
              <a:t>система, «сетевая организация» </a:t>
            </a:r>
            <a:r>
              <a:rPr lang="ru-RU" sz="2800" dirty="0"/>
              <a:t>способов, действий, ведущих к достижению оперативных, тактических и стратегических </a:t>
            </a:r>
            <a:r>
              <a:rPr lang="ru-RU" sz="2800" b="1" dirty="0"/>
              <a:t>целей.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1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/>
              <a:t>Педагогическая технология </a:t>
            </a:r>
            <a:r>
              <a:rPr lang="ru-RU" sz="2800" dirty="0"/>
              <a:t>означает </a:t>
            </a:r>
            <a:r>
              <a:rPr lang="ru-RU" sz="2800" b="1" dirty="0"/>
              <a:t>системную совокупность и порядок функционирования </a:t>
            </a:r>
            <a:r>
              <a:rPr lang="ru-RU" sz="2800" dirty="0"/>
              <a:t>всех личностных, инструментальных и методологических средств, используемых для достижения педагогических целей (М.В.Кларин)».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100" dirty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ru-RU" sz="2300" b="1" dirty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dirty="0">
                <a:latin typeface="Arial Black" pitchFamily="34" charset="0"/>
              </a:rPr>
              <a:t>ЦЕЛЬ, МОНИТОРИНГ, РЕЗУЛЬТАТ</a:t>
            </a:r>
            <a:endParaRPr lang="ru-RU" sz="2800" dirty="0">
              <a:latin typeface="Arial Black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900" dirty="0"/>
          </a:p>
          <a:p>
            <a:pPr eaLnBrk="1" hangingPunct="1">
              <a:lnSpc>
                <a:spcPct val="80000"/>
              </a:lnSpc>
              <a:defRPr/>
            </a:pPr>
            <a:endParaRPr lang="ru-RU" sz="1100" b="1" dirty="0"/>
          </a:p>
          <a:p>
            <a:pPr eaLnBrk="1" hangingPunct="1">
              <a:lnSpc>
                <a:spcPct val="80000"/>
              </a:lnSpc>
              <a:defRPr/>
            </a:pP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/>
              <a:t>Характерные черты педагогической технологии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642350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smtClean="0"/>
              <a:t>		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 smtClean="0"/>
              <a:t>Педагогическую технологию отличают: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smtClean="0"/>
              <a:t>диагностика, </a:t>
            </a:r>
            <a:endParaRPr lang="ru-RU" sz="2800" b="1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smtClean="0"/>
              <a:t>четкость цели,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smtClean="0"/>
              <a:t>система стратегий, средств и методов,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smtClean="0"/>
              <a:t>определенная последовательность действий,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smtClean="0"/>
              <a:t>прогнозирование и мониторинг промежуточного и окончательного результата,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b="1" smtClean="0"/>
              <a:t>воспроизводимость в других условиях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/>
              <a:t>Специфика технологий дополнительного образования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60575"/>
            <a:ext cx="8229600" cy="44958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/>
              <a:t>		</a:t>
            </a:r>
            <a:r>
              <a:rPr lang="ru-RU" b="1"/>
              <a:t>Формирование не только (и не столько!) знаний, а в большей степени социальных компетенций, системы убеждений, отношений, развитие эмоционально-ценностной, мотивационной, смысловой сфер и творческого потенциала детей.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/>
              <a:t>Социально-педагогическая технология развития социальной креативности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dirty="0"/>
              <a:t>	</a:t>
            </a:r>
            <a:r>
              <a:rPr lang="ru-RU" b="1" dirty="0" smtClean="0"/>
              <a:t>система </a:t>
            </a:r>
            <a:r>
              <a:rPr lang="ru-RU" b="1" dirty="0"/>
              <a:t>диагностических средств, исследовательских, проблемных и поисковых методов, </a:t>
            </a:r>
            <a:r>
              <a:rPr lang="ru-RU" b="1" dirty="0" err="1"/>
              <a:t>социально-креативных</a:t>
            </a:r>
            <a:r>
              <a:rPr lang="ru-RU" b="1" dirty="0"/>
              <a:t> стратегий, направленных на развитие способности  </a:t>
            </a:r>
            <a:r>
              <a:rPr lang="ru-RU" b="1" i="1" dirty="0"/>
              <a:t>личности к восприятию, преобразованию и созиданию социальной среды и себя в современном мире</a:t>
            </a:r>
            <a:r>
              <a:rPr lang="ru-RU" b="1" dirty="0"/>
              <a:t>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42350" cy="1143000"/>
          </a:xfrm>
          <a:noFill/>
        </p:spPr>
        <p:txBody>
          <a:bodyPr anchorCtr="0"/>
          <a:lstStyle/>
          <a:p>
            <a:pPr eaLnBrk="1" hangingPunct="1"/>
            <a:r>
              <a:rPr lang="ru-RU" sz="4000" smtClean="0">
                <a:effectLst/>
                <a:latin typeface="Arial Black" pitchFamily="34" charset="0"/>
              </a:rPr>
              <a:t>Структурные компоненты социальной креативности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628775"/>
            <a:ext cx="8713788" cy="489585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i="1" smtClean="0">
                <a:effectLst/>
              </a:rPr>
              <a:t>		 </a:t>
            </a:r>
            <a:r>
              <a:rPr lang="ru-RU" sz="2000" b="1" u="sng" smtClean="0">
                <a:effectLst/>
                <a:latin typeface="Arial Black" pitchFamily="34" charset="0"/>
              </a:rPr>
              <a:t>Мотивационный</a:t>
            </a:r>
            <a:r>
              <a:rPr lang="ru-RU" sz="2000" smtClean="0">
                <a:effectLst/>
                <a:latin typeface="Arial Black" pitchFamily="34" charset="0"/>
              </a:rPr>
              <a:t> - </a:t>
            </a:r>
            <a:r>
              <a:rPr lang="ru-RU" sz="2000" b="1" i="1" smtClean="0">
                <a:effectLst/>
                <a:latin typeface="Arial Black" pitchFamily="34" charset="0"/>
              </a:rPr>
              <a:t>с</a:t>
            </a:r>
            <a:r>
              <a:rPr lang="ru-RU" sz="2000" b="1" i="1" smtClean="0">
                <a:effectLst/>
                <a:latin typeface="Arial" charset="0"/>
              </a:rPr>
              <a:t>оциальный интерес - </a:t>
            </a:r>
            <a:r>
              <a:rPr lang="ru-RU" sz="2000" b="1" smtClean="0">
                <a:effectLst/>
                <a:latin typeface="Arial" charset="0"/>
              </a:rPr>
              <a:t>избирательная направленность личности на социальные явления окружающего мира.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000" b="1" smtClean="0">
              <a:effectLst/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effectLst/>
                <a:latin typeface="Arial Black" pitchFamily="34" charset="0"/>
              </a:rPr>
              <a:t>		</a:t>
            </a:r>
            <a:r>
              <a:rPr lang="ru-RU" sz="2000" b="1" u="sng" smtClean="0">
                <a:effectLst/>
                <a:latin typeface="Arial Black" pitchFamily="34" charset="0"/>
              </a:rPr>
              <a:t>Эмоционально-ценностный</a:t>
            </a:r>
            <a:r>
              <a:rPr lang="ru-RU" sz="1600" smtClean="0">
                <a:effectLst/>
                <a:latin typeface="Arial Black" pitchFamily="34" charset="0"/>
              </a:rPr>
              <a:t> - </a:t>
            </a:r>
            <a:r>
              <a:rPr lang="ru-RU" sz="2000" b="1" i="1" smtClean="0">
                <a:effectLst/>
                <a:latin typeface="Arial" charset="0"/>
              </a:rPr>
              <a:t>социальные ценностные ориентации детей и  толерантность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200" b="1" smtClean="0">
              <a:effectLst/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effectLst/>
                <a:latin typeface="Arial" charset="0"/>
              </a:rPr>
              <a:t>		 </a:t>
            </a:r>
            <a:r>
              <a:rPr lang="ru-RU" sz="2000" b="1" u="sng" smtClean="0">
                <a:effectLst/>
                <a:latin typeface="Arial Black" pitchFamily="34" charset="0"/>
              </a:rPr>
              <a:t>Когнитивный</a:t>
            </a:r>
            <a:r>
              <a:rPr lang="ru-RU" sz="2000" smtClean="0">
                <a:effectLst/>
                <a:latin typeface="Arial Black" pitchFamily="34" charset="0"/>
              </a:rPr>
              <a:t> - </a:t>
            </a:r>
            <a:r>
              <a:rPr lang="ru-RU" sz="2000" b="1" i="1" smtClean="0">
                <a:effectLst/>
                <a:latin typeface="Arial" charset="0"/>
              </a:rPr>
              <a:t>социальный интеллект</a:t>
            </a:r>
            <a:r>
              <a:rPr lang="ru-RU" sz="2000" b="1" smtClean="0">
                <a:effectLst/>
                <a:latin typeface="Arial" charset="0"/>
              </a:rPr>
              <a:t> - способность воспринимать социальные аспекты окружающей действительности, понимать самого себя и других людей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400" b="1" smtClean="0">
              <a:effectLst/>
              <a:latin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smtClean="0">
                <a:effectLst/>
                <a:latin typeface="Arial" charset="0"/>
              </a:rPr>
              <a:t>		</a:t>
            </a:r>
            <a:r>
              <a:rPr lang="ru-RU" sz="2000" b="1" u="sng" smtClean="0">
                <a:effectLst/>
                <a:latin typeface="Arial" charset="0"/>
              </a:rPr>
              <a:t>Компетентностный</a:t>
            </a:r>
            <a:r>
              <a:rPr lang="ru-RU" sz="2000" b="1" smtClean="0">
                <a:effectLst/>
                <a:latin typeface="Arial" charset="0"/>
              </a:rPr>
              <a:t> - актуальные знания о социуме, опыт сотрудничества и самосовершенствования.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smtClean="0">
                <a:effectLst/>
                <a:latin typeface="Arial" charset="0"/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>
                <a:effectLst/>
                <a:latin typeface="Arial" charset="0"/>
              </a:rPr>
              <a:t>		</a:t>
            </a:r>
            <a:r>
              <a:rPr lang="ru-RU" sz="2000" b="1" u="sng" smtClean="0">
                <a:effectLst/>
                <a:latin typeface="Arial" charset="0"/>
              </a:rPr>
              <a:t>Поведенческий</a:t>
            </a:r>
            <a:r>
              <a:rPr lang="ru-RU" sz="2000" b="1" smtClean="0">
                <a:effectLst/>
                <a:latin typeface="Arial" charset="0"/>
              </a:rPr>
              <a:t> - с</a:t>
            </a:r>
            <a:r>
              <a:rPr lang="ru-RU" sz="2000" b="1" i="1" smtClean="0">
                <a:effectLst/>
                <a:latin typeface="Arial" charset="0"/>
              </a:rPr>
              <a:t>оциальная активность</a:t>
            </a:r>
            <a:r>
              <a:rPr lang="ru-RU" sz="2000" b="1" smtClean="0">
                <a:effectLst/>
                <a:latin typeface="Arial" charset="0"/>
              </a:rPr>
              <a:t> – стремление ребенка к позитивному преобразованию себя и социума, активному взаимодействию в общении, сотворчестве в разных направлениях деятельности.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000" b="1" smtClean="0"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/>
              <a:t>Цель технологии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/>
              <a:t>		</a:t>
            </a:r>
            <a:r>
              <a:rPr lang="ru-RU" b="1"/>
              <a:t>Развитие социальной креативности ребенка в единстве структурных компонентов: социальной мотивации, социального интеллекта, компетентности в социальной сфере, социальной активности, социально-ценностных ориентаций.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/>
              <a:t>Этапы реализации технологии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81075"/>
            <a:ext cx="8642350" cy="5257800"/>
          </a:xfrm>
        </p:spPr>
        <p:txBody>
          <a:bodyPr/>
          <a:lstStyle/>
          <a:p>
            <a:pPr marL="449263" indent="-361950">
              <a:lnSpc>
                <a:spcPct val="80000"/>
              </a:lnSpc>
              <a:buFontTx/>
              <a:buAutoNum type="arabicPeriod"/>
              <a:defRPr/>
            </a:pPr>
            <a:r>
              <a:rPr lang="ru-RU" sz="2400" b="1" smtClean="0"/>
              <a:t>Диагностика уровня развития социальной креативности ребенка.</a:t>
            </a:r>
          </a:p>
          <a:p>
            <a:pPr marL="449263" indent="-361950">
              <a:lnSpc>
                <a:spcPct val="80000"/>
              </a:lnSpc>
              <a:buFontTx/>
              <a:buAutoNum type="arabicPeriod"/>
              <a:defRPr/>
            </a:pPr>
            <a:r>
              <a:rPr lang="ru-RU" sz="2400" b="1" smtClean="0"/>
              <a:t>Выбор социальных стратегий.</a:t>
            </a:r>
          </a:p>
          <a:p>
            <a:pPr marL="449263" indent="-361950">
              <a:lnSpc>
                <a:spcPct val="80000"/>
              </a:lnSpc>
              <a:buFontTx/>
              <a:buAutoNum type="arabicPeriod"/>
              <a:defRPr/>
            </a:pPr>
            <a:r>
              <a:rPr lang="ru-RU" sz="2400" b="1" smtClean="0"/>
              <a:t>Реализация социальных стратегий:</a:t>
            </a:r>
          </a:p>
          <a:p>
            <a:pPr marL="449263" indent="-361950">
              <a:lnSpc>
                <a:spcPct val="80000"/>
              </a:lnSpc>
              <a:defRPr/>
            </a:pPr>
            <a:r>
              <a:rPr lang="ru-RU" sz="2200" b="1" smtClean="0"/>
              <a:t>активизация социальных интересов детей;</a:t>
            </a:r>
          </a:p>
          <a:p>
            <a:pPr marL="449263" indent="-361950">
              <a:lnSpc>
                <a:spcPct val="80000"/>
              </a:lnSpc>
              <a:defRPr/>
            </a:pPr>
            <a:r>
              <a:rPr lang="ru-RU" sz="2200" b="1" smtClean="0"/>
              <a:t>восприятие и нравственная оценка социальных ситуаций;</a:t>
            </a:r>
          </a:p>
          <a:p>
            <a:pPr marL="449263" indent="-361950">
              <a:lnSpc>
                <a:spcPct val="80000"/>
              </a:lnSpc>
              <a:defRPr/>
            </a:pPr>
            <a:r>
              <a:rPr lang="ru-RU" sz="2200" b="1" smtClean="0"/>
              <a:t>социальные инверсии – опыт преобразования негативных ситуаций в позитивные;</a:t>
            </a:r>
          </a:p>
          <a:p>
            <a:pPr marL="449263" indent="-361950">
              <a:lnSpc>
                <a:spcPct val="80000"/>
              </a:lnSpc>
              <a:defRPr/>
            </a:pPr>
            <a:r>
              <a:rPr lang="ru-RU" sz="2200" b="1" smtClean="0"/>
              <a:t>организация взаимодействия и сотворчества в социуме;</a:t>
            </a:r>
          </a:p>
          <a:p>
            <a:pPr marL="449263" indent="-361950">
              <a:lnSpc>
                <a:spcPct val="80000"/>
              </a:lnSpc>
              <a:defRPr/>
            </a:pPr>
            <a:r>
              <a:rPr lang="ru-RU" sz="2200" b="1" smtClean="0"/>
              <a:t>рефлексия и самосовершенствование;</a:t>
            </a:r>
          </a:p>
          <a:p>
            <a:pPr marL="449263" indent="-361950">
              <a:lnSpc>
                <a:spcPct val="80000"/>
              </a:lnSpc>
              <a:defRPr/>
            </a:pPr>
            <a:r>
              <a:rPr lang="ru-RU" sz="2200" b="1" smtClean="0"/>
              <a:t>социальное проектирование и реализация социальных проектов.</a:t>
            </a:r>
          </a:p>
          <a:p>
            <a:pPr marL="449263" indent="-361950">
              <a:lnSpc>
                <a:spcPct val="80000"/>
              </a:lnSpc>
              <a:buFontTx/>
              <a:buAutoNum type="arabicPeriod" startAt="4"/>
              <a:defRPr/>
            </a:pPr>
            <a:r>
              <a:rPr lang="ru-RU" sz="2400" b="1" smtClean="0"/>
              <a:t>Мониторинг динамики развития социальной креативности учащихся.</a:t>
            </a:r>
          </a:p>
          <a:p>
            <a:pPr marL="449263" indent="-361950">
              <a:lnSpc>
                <a:spcPct val="80000"/>
              </a:lnSpc>
              <a:buFontTx/>
              <a:buAutoNum type="arabicPeriod" startAt="4"/>
              <a:defRPr/>
            </a:pPr>
            <a:r>
              <a:rPr lang="ru-RU" sz="2400" b="1" smtClean="0"/>
              <a:t>Рефлексия актуальных достижений ребенком и мотивация перспективы.</a:t>
            </a:r>
            <a:r>
              <a:rPr lang="ru-RU" sz="2400" smtClean="0">
                <a:effectLst/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/>
              <a:t>Диагностический этап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616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/>
              <a:t>Комплекс проективных, рефлексивных и экспертных методик по определению индивидуальных моделей социальной </a:t>
            </a:r>
            <a:r>
              <a:rPr lang="ru-RU" sz="2400" b="1" dirty="0" err="1"/>
              <a:t>креативности</a:t>
            </a:r>
            <a:r>
              <a:rPr lang="ru-RU" sz="2400" b="1" dirty="0"/>
              <a:t> (на исходном, промежуточном и итоговом этапах)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2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/>
              <a:t> Результаты мониторинга позволяют определить  зоны развития социальной </a:t>
            </a:r>
            <a:r>
              <a:rPr lang="ru-RU" sz="2400" b="1" dirty="0" err="1"/>
              <a:t>креативности</a:t>
            </a:r>
            <a:r>
              <a:rPr lang="ru-RU" sz="2400" b="1" dirty="0"/>
              <a:t> ребенка: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400" b="1" dirty="0"/>
              <a:t>		- Актуальные зоны (наиболее развитые компоненты),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/>
              <a:t>		- Зоны потенциального развития» (средние значения    показателей компонентов),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/>
              <a:t>		- Проблемные зоны» (самые низкие показатели)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2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b="1" dirty="0"/>
              <a:t> Результаты мониторинга являются основой для разработки </a:t>
            </a:r>
            <a:r>
              <a:rPr lang="ru-RU" sz="2400" b="1" dirty="0" smtClean="0"/>
              <a:t>индивидуальных маршрутов </a:t>
            </a:r>
            <a:r>
              <a:rPr lang="ru-RU" sz="2400" b="1" dirty="0"/>
              <a:t>и перспективы социального развития ребенка.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4638"/>
            <a:ext cx="8642350" cy="8509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>
                <a:latin typeface="Arial Black" pitchFamily="34" charset="0"/>
              </a:rPr>
              <a:t>Этап выбора социальных стратегий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 b="1"/>
              <a:t>		 </a:t>
            </a:r>
            <a:r>
              <a:rPr lang="ru-RU" b="1" u="sng">
                <a:latin typeface="Arial Black" pitchFamily="34" charset="0"/>
              </a:rPr>
              <a:t>Социальные стратегии</a:t>
            </a:r>
            <a:r>
              <a:rPr lang="ru-RU" sz="2800" b="1"/>
              <a:t> - интегрированные модели действий педагога по проектированию социальных процессов, социальных качеств и отношений.</a:t>
            </a:r>
            <a:r>
              <a:rPr lang="ru-RU" sz="280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sz="100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ru-RU" sz="2800"/>
              <a:t>		</a:t>
            </a:r>
            <a:r>
              <a:rPr lang="ru-RU" sz="2800" b="1"/>
              <a:t>Выбор стратегии определяется общими задачами в области образования и воспитания, а также исходным уровнем развития социальной креативности каждого ребенка с его индивидуальными особенностями и конкретными сложившимися социальными ситуациями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>
                <a:latin typeface="Arial Black" pitchFamily="34" charset="0"/>
              </a:rPr>
              <a:t>Варианты социальных стратегий</a:t>
            </a:r>
            <a:endParaRPr lang="ru-RU" sz="360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642350" cy="573246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000" b="1" smtClean="0"/>
              <a:t>Стратегия А. Сосланда по формированию открытости новому опыту «Воспринимать новое, быть новым, создавать новое». 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smtClean="0"/>
              <a:t>Стратегия Л. Да Винчи по формированию системного видения «Saper vedere» или искусство видеть социальную проблему с разных сторон.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smtClean="0"/>
              <a:t>Стратегия А. Эйнштейна по визуализации, формированию образов и зрительных конструкций, как источников «продуктивного интеллекта».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smtClean="0"/>
              <a:t>Стратегия «Антимифы» по реконструкции социальных стереотипов (личностных, этно, гендерных, межвозрастных, и др.….).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smtClean="0"/>
              <a:t>Стратегия «Позитивная модель будущего» (самопознание - мотивация саморазвития –самореализация), направленная на формирование перспективы развития.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smtClean="0"/>
              <a:t>Стратегия Кайдзен (от японского «кай» — изменение, «дзен» — «к лучшему») по формированию стремления в постоянному совершенствованию, даже в условиях дефицита ресурсов.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smtClean="0"/>
              <a:t>Стратегия Уолта Диснея по решению проблемы с позиций «Мечтателя», «Реалиста» и «Критика» (идеи – реализация – совершенствование).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>
                <a:latin typeface="Arial Black" pitchFamily="34" charset="0"/>
              </a:rPr>
              <a:t>Варианты социальных стратегий</a:t>
            </a:r>
            <a:endParaRPr lang="ru-RU" sz="3600" smtClean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125538"/>
            <a:ext cx="8642350" cy="52578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000" b="1" smtClean="0"/>
              <a:t>Стратегия «Сам себе критик» - самостоятельное оценивание своего творчества и осознание ценности творческого Я.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smtClean="0"/>
              <a:t>Стратегия Эдварда де Боно по формированию гибкости при смене  ролей  и позиций.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smtClean="0"/>
              <a:t>Стратегия «Социальные инверсии» - опыт преобразования негативных социальных ситуаций, идей, образов в позитивные.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smtClean="0"/>
              <a:t>Стратегия «Я познаю, Я выбираю, Я созидаю, Я отвечаю», направленная на стимулирование ответственности, независимости, самостоятельности.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smtClean="0"/>
              <a:t>Стратегия «Согласование интересов и гармонизация межличностных отношений участников образовательного процесса (в разновозрастных группах)».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smtClean="0"/>
              <a:t>Стратегия «Мы - команда» - сотрудничество и сотворчество.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smtClean="0"/>
              <a:t>Стратегия С. Джобса «Мы находимся здесь, чтобы внести свой вклад в этот мир. Иначе, зачем мы здесь?» по формированию социальных ориентаций, рефлексии актуальных достижений и мотивации перспективы.</a:t>
            </a:r>
            <a:r>
              <a:rPr lang="ru-RU" sz="2000" smtClean="0">
                <a:effectLst/>
              </a:rPr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/>
              <a:t>Логика формирования социальных интересов ребенка</a:t>
            </a: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4787900" y="1773238"/>
            <a:ext cx="3960813" cy="151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rgbClr val="353935"/>
                </a:solidFill>
              </a:rPr>
              <a:t>Позитивное отношение </a:t>
            </a:r>
          </a:p>
          <a:p>
            <a:pPr algn="ctr">
              <a:defRPr/>
            </a:pPr>
            <a:r>
              <a:rPr lang="ru-RU">
                <a:solidFill>
                  <a:srgbClr val="353935"/>
                </a:solidFill>
              </a:rPr>
              <a:t>к социальным аспектам </a:t>
            </a:r>
          </a:p>
          <a:p>
            <a:pPr algn="ctr">
              <a:defRPr/>
            </a:pPr>
            <a:r>
              <a:rPr lang="ru-RU">
                <a:solidFill>
                  <a:srgbClr val="353935"/>
                </a:solidFill>
              </a:rPr>
              <a:t>окружающего мира </a:t>
            </a:r>
          </a:p>
          <a:p>
            <a:pPr algn="ctr">
              <a:defRPr/>
            </a:pPr>
            <a:r>
              <a:rPr lang="ru-RU">
                <a:solidFill>
                  <a:srgbClr val="353935"/>
                </a:solidFill>
              </a:rPr>
              <a:t>и мотивация перспективы</a:t>
            </a:r>
          </a:p>
          <a:p>
            <a:pPr algn="ctr">
              <a:defRPr/>
            </a:pPr>
            <a:r>
              <a:rPr lang="ru-RU" b="1">
                <a:solidFill>
                  <a:srgbClr val="35393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(Позиция «Я могу изменить мир»)</a:t>
            </a:r>
          </a:p>
        </p:txBody>
      </p:sp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323850" y="1700213"/>
            <a:ext cx="3602038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rgbClr val="353935"/>
                </a:solidFill>
              </a:rPr>
              <a:t>Успешный опыт </a:t>
            </a:r>
          </a:p>
          <a:p>
            <a:pPr algn="ctr">
              <a:defRPr/>
            </a:pPr>
            <a:r>
              <a:rPr lang="ru-RU">
                <a:solidFill>
                  <a:srgbClr val="353935"/>
                </a:solidFill>
              </a:rPr>
              <a:t>социального </a:t>
            </a:r>
          </a:p>
          <a:p>
            <a:pPr algn="ctr">
              <a:defRPr/>
            </a:pPr>
            <a:r>
              <a:rPr lang="ru-RU">
                <a:solidFill>
                  <a:srgbClr val="353935"/>
                </a:solidFill>
              </a:rPr>
              <a:t>взаимодействия</a:t>
            </a:r>
          </a:p>
          <a:p>
            <a:pPr algn="ctr">
              <a:defRPr/>
            </a:pPr>
            <a:r>
              <a:rPr lang="ru-RU" b="1">
                <a:solidFill>
                  <a:srgbClr val="35393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(Позиция «Я могу»)</a:t>
            </a:r>
          </a:p>
        </p:txBody>
      </p:sp>
      <p:sp>
        <p:nvSpPr>
          <p:cNvPr id="93190" name="Rectangle 6"/>
          <p:cNvSpPr>
            <a:spLocks noChangeArrowheads="1"/>
          </p:cNvSpPr>
          <p:nvPr/>
        </p:nvSpPr>
        <p:spPr bwMode="auto">
          <a:xfrm>
            <a:off x="323850" y="3716338"/>
            <a:ext cx="3600450" cy="1225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rgbClr val="353935"/>
                </a:solidFill>
              </a:rPr>
              <a:t>Многообразие </a:t>
            </a:r>
          </a:p>
          <a:p>
            <a:pPr algn="ctr">
              <a:defRPr/>
            </a:pPr>
            <a:r>
              <a:rPr lang="ru-RU">
                <a:solidFill>
                  <a:srgbClr val="353935"/>
                </a:solidFill>
              </a:rPr>
              <a:t>актуальных интересов</a:t>
            </a:r>
          </a:p>
          <a:p>
            <a:pPr algn="ctr">
              <a:defRPr/>
            </a:pPr>
            <a:r>
              <a:rPr lang="ru-RU" b="1">
                <a:solidFill>
                  <a:srgbClr val="35393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(Позиция «Я хочу»)</a:t>
            </a:r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4787900" y="3716338"/>
            <a:ext cx="3960813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rgbClr val="353935"/>
                </a:solidFill>
              </a:rPr>
              <a:t>Самостоятельный </a:t>
            </a:r>
          </a:p>
          <a:p>
            <a:pPr algn="ctr">
              <a:defRPr/>
            </a:pPr>
            <a:r>
              <a:rPr lang="ru-RU">
                <a:solidFill>
                  <a:srgbClr val="353935"/>
                </a:solidFill>
              </a:rPr>
              <a:t>выбор</a:t>
            </a:r>
          </a:p>
          <a:p>
            <a:pPr algn="ctr">
              <a:defRPr/>
            </a:pPr>
            <a:r>
              <a:rPr lang="ru-RU" b="1">
                <a:solidFill>
                  <a:srgbClr val="35393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(Позиция «Я сам»)</a:t>
            </a:r>
          </a:p>
        </p:txBody>
      </p:sp>
      <p:sp>
        <p:nvSpPr>
          <p:cNvPr id="93192" name="Rectangle 8"/>
          <p:cNvSpPr>
            <a:spLocks noChangeArrowheads="1"/>
          </p:cNvSpPr>
          <p:nvPr/>
        </p:nvSpPr>
        <p:spPr bwMode="auto">
          <a:xfrm>
            <a:off x="4859338" y="5516563"/>
            <a:ext cx="3960812" cy="1081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rgbClr val="353935"/>
                </a:solidFill>
              </a:rPr>
              <a:t>Поиск новых </a:t>
            </a:r>
          </a:p>
          <a:p>
            <a:pPr algn="ctr">
              <a:defRPr/>
            </a:pPr>
            <a:r>
              <a:rPr lang="ru-RU">
                <a:solidFill>
                  <a:srgbClr val="353935"/>
                </a:solidFill>
              </a:rPr>
              <a:t>впечатлений</a:t>
            </a:r>
          </a:p>
          <a:p>
            <a:pPr algn="ctr">
              <a:defRPr/>
            </a:pPr>
            <a:r>
              <a:rPr lang="ru-RU" b="1">
                <a:solidFill>
                  <a:srgbClr val="35393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(Эффект новизны)</a:t>
            </a:r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395288" y="5516563"/>
            <a:ext cx="3529012" cy="1081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rgbClr val="353935"/>
                </a:solidFill>
              </a:rPr>
              <a:t>Природное любопытство</a:t>
            </a:r>
          </a:p>
          <a:p>
            <a:pPr algn="ctr">
              <a:defRPr/>
            </a:pPr>
            <a:r>
              <a:rPr lang="ru-RU">
                <a:solidFill>
                  <a:srgbClr val="353935"/>
                </a:solidFill>
              </a:rPr>
              <a:t> и любознательность</a:t>
            </a:r>
          </a:p>
          <a:p>
            <a:pPr algn="ctr">
              <a:defRPr/>
            </a:pPr>
            <a:r>
              <a:rPr lang="ru-RU" b="1">
                <a:solidFill>
                  <a:srgbClr val="35393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(Направленность на мир)</a:t>
            </a:r>
          </a:p>
        </p:txBody>
      </p:sp>
      <p:sp>
        <p:nvSpPr>
          <p:cNvPr id="106504" name="AutoShape 11"/>
          <p:cNvSpPr>
            <a:spLocks noChangeArrowheads="1"/>
          </p:cNvSpPr>
          <p:nvPr/>
        </p:nvSpPr>
        <p:spPr bwMode="auto">
          <a:xfrm>
            <a:off x="6516688" y="4941888"/>
            <a:ext cx="431800" cy="574675"/>
          </a:xfrm>
          <a:prstGeom prst="upArrow">
            <a:avLst>
              <a:gd name="adj1" fmla="val 50000"/>
              <a:gd name="adj2" fmla="val 33272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6505" name="AutoShape 13"/>
          <p:cNvSpPr>
            <a:spLocks noChangeArrowheads="1"/>
          </p:cNvSpPr>
          <p:nvPr/>
        </p:nvSpPr>
        <p:spPr bwMode="auto">
          <a:xfrm>
            <a:off x="3924300" y="5876925"/>
            <a:ext cx="935038" cy="431800"/>
          </a:xfrm>
          <a:prstGeom prst="rightArrow">
            <a:avLst>
              <a:gd name="adj1" fmla="val 50000"/>
              <a:gd name="adj2" fmla="val 5413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6506" name="AutoShape 14"/>
          <p:cNvSpPr>
            <a:spLocks noChangeArrowheads="1"/>
          </p:cNvSpPr>
          <p:nvPr/>
        </p:nvSpPr>
        <p:spPr bwMode="auto">
          <a:xfrm>
            <a:off x="3924300" y="4292600"/>
            <a:ext cx="863600" cy="431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6507" name="AutoShape 15"/>
          <p:cNvSpPr>
            <a:spLocks noChangeArrowheads="1"/>
          </p:cNvSpPr>
          <p:nvPr/>
        </p:nvSpPr>
        <p:spPr bwMode="auto">
          <a:xfrm>
            <a:off x="1835150" y="3213100"/>
            <a:ext cx="433388" cy="503238"/>
          </a:xfrm>
          <a:prstGeom prst="upArrow">
            <a:avLst>
              <a:gd name="adj1" fmla="val 50000"/>
              <a:gd name="adj2" fmla="val 29029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6508" name="AutoShape 16"/>
          <p:cNvSpPr>
            <a:spLocks noChangeArrowheads="1"/>
          </p:cNvSpPr>
          <p:nvPr/>
        </p:nvSpPr>
        <p:spPr bwMode="auto">
          <a:xfrm>
            <a:off x="3924300" y="2420938"/>
            <a:ext cx="863600" cy="43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>
                <a:latin typeface="Arial Black" pitchFamily="34" charset="0"/>
              </a:rPr>
              <a:t>Формирование адекватного восприятия и способности детей к нравственной оценке социальных ситуаций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/>
              <a:t>Нравственная оценка является предпосылкой для социального выбора ребенка и формирования активной социальной позиции, приобретения опыта преобразования негативных ситуаций в позитивные.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40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/>
              <a:t>Данные аспекты реализуются педагогом с помощью </a:t>
            </a:r>
            <a:r>
              <a:rPr lang="ru-RU" sz="2800" b="1" u="sng"/>
              <a:t>анализа незавершенных ситуаций и метода социальных инверсий</a:t>
            </a:r>
            <a:r>
              <a:rPr lang="ru-RU" sz="2800"/>
              <a:t>,  когда учащиеся ставятся перед проблемой нравственного выбора, им предлагается найти варианты позитивного решения ситуаций улучшения окружающего мира.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362950" cy="8509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/>
              <a:t>Приемы и методики технологии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569325" cy="554513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000" b="1" smtClean="0"/>
              <a:t>Социологический опрос, интервью.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smtClean="0"/>
              <a:t>Метод информационной матрицы (систематизация собранной информации).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smtClean="0"/>
              <a:t>Анализ незавершенных ситуаций.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smtClean="0"/>
              <a:t>Метод ситуационного анализ (кейс-технологии).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smtClean="0"/>
              <a:t>Метод аналогии.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smtClean="0"/>
              <a:t>Метод ассоциации.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smtClean="0"/>
              <a:t>Синектика.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smtClean="0"/>
              <a:t>Генерация идей (мозговой штурм).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smtClean="0"/>
              <a:t>Оппонентный круг.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smtClean="0"/>
              <a:t>Дискуссия.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smtClean="0"/>
              <a:t>Диалоговое взаимодействие.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smtClean="0"/>
              <a:t>Метод проектов (творческих, социальных).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smtClean="0"/>
              <a:t>Исследовательский метод.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smtClean="0"/>
              <a:t>Мастерская будущего.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smtClean="0"/>
              <a:t>Метод коллективного принятия решений.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smtClean="0"/>
              <a:t>Игровые методы.</a:t>
            </a:r>
          </a:p>
          <a:p>
            <a:pPr>
              <a:lnSpc>
                <a:spcPct val="80000"/>
              </a:lnSpc>
              <a:defRPr/>
            </a:pPr>
            <a:r>
              <a:rPr lang="ru-RU" sz="2000" b="1" smtClean="0"/>
              <a:t>Рефлексия и взаимооценка.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ru-RU"/>
              <a:t>Формы работы 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29600" cy="4752975"/>
          </a:xfrm>
        </p:spPr>
        <p:txBody>
          <a:bodyPr/>
          <a:lstStyle/>
          <a:p>
            <a:pPr>
              <a:defRPr/>
            </a:pPr>
            <a:r>
              <a:rPr lang="ru-RU" b="1" smtClean="0"/>
              <a:t>Организационные (индивидуальная, коллективная, работа в малых группах.</a:t>
            </a:r>
          </a:p>
          <a:p>
            <a:pPr>
              <a:defRPr/>
            </a:pPr>
            <a:r>
              <a:rPr lang="ru-RU" b="1" smtClean="0"/>
              <a:t>Тренинги.</a:t>
            </a:r>
          </a:p>
          <a:p>
            <a:pPr>
              <a:defRPr/>
            </a:pPr>
            <a:r>
              <a:rPr lang="ru-RU" b="1" smtClean="0"/>
              <a:t>Мастер-классы.</a:t>
            </a:r>
          </a:p>
          <a:p>
            <a:pPr>
              <a:defRPr/>
            </a:pPr>
            <a:r>
              <a:rPr lang="ru-RU" b="1" smtClean="0"/>
              <a:t>Конкурсы смотры, фестивали, соревнования и т.п.</a:t>
            </a:r>
          </a:p>
          <a:p>
            <a:pPr>
              <a:defRPr/>
            </a:pPr>
            <a:r>
              <a:rPr lang="ru-RU" b="1" smtClean="0"/>
              <a:t>Массово-досуговые мероприятия.</a:t>
            </a:r>
            <a:r>
              <a:rPr lang="ru-RU" smtClean="0">
                <a:effectLst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865188"/>
          </a:xfrm>
          <a:noFill/>
        </p:spPr>
        <p:txBody>
          <a:bodyPr anchorCtr="0"/>
          <a:lstStyle/>
          <a:p>
            <a:pPr eaLnBrk="1" hangingPunct="1"/>
            <a:r>
              <a:rPr lang="ru-RU" sz="3200" smtClean="0">
                <a:effectLst/>
                <a:latin typeface="Arial Black" pitchFamily="34" charset="0"/>
              </a:rPr>
              <a:t>Анализ индивидуальных моделей</a:t>
            </a:r>
            <a:r>
              <a:rPr lang="ru-RU" sz="4000" smtClean="0">
                <a:effectLst/>
                <a:latin typeface="Arial Black" pitchFamily="34" charset="0"/>
              </a:rPr>
              <a:t> 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125538"/>
            <a:ext cx="8229600" cy="5327650"/>
          </a:xfrm>
          <a:noFill/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effectLst/>
                <a:latin typeface="Arial" charset="0"/>
              </a:rPr>
              <a:t>Последовательность</a:t>
            </a:r>
            <a:r>
              <a:rPr lang="ru-RU" sz="2800" b="1" u="sng" smtClean="0">
                <a:effectLst/>
                <a:latin typeface="Arial" charset="0"/>
              </a:rPr>
              <a:t> анализа </a:t>
            </a:r>
            <a:r>
              <a:rPr lang="ru-RU" sz="2800" b="1" smtClean="0">
                <a:effectLst/>
                <a:latin typeface="Arial" charset="0"/>
              </a:rPr>
              <a:t>моделей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800" b="1" smtClean="0">
                <a:effectLst/>
                <a:latin typeface="Arial" charset="0"/>
              </a:rPr>
              <a:t>Определение  </a:t>
            </a:r>
            <a:r>
              <a:rPr lang="ru-RU" sz="2800" b="1" u="sng" smtClean="0">
                <a:effectLst/>
                <a:latin typeface="Arial" charset="0"/>
              </a:rPr>
              <a:t>актуальных</a:t>
            </a:r>
            <a:r>
              <a:rPr lang="ru-RU" sz="2800" b="1" smtClean="0">
                <a:effectLst/>
                <a:latin typeface="Arial" charset="0"/>
              </a:rPr>
              <a:t> зон социальной креативности (самые высокие значения); зон </a:t>
            </a:r>
            <a:r>
              <a:rPr lang="ru-RU" sz="2800" b="1" u="sng" smtClean="0">
                <a:effectLst/>
                <a:latin typeface="Arial" charset="0"/>
              </a:rPr>
              <a:t>потенциального развития</a:t>
            </a:r>
            <a:r>
              <a:rPr lang="ru-RU" sz="2800" b="1" smtClean="0">
                <a:effectLst/>
                <a:latin typeface="Arial" charset="0"/>
              </a:rPr>
              <a:t> (средние значения); </a:t>
            </a:r>
            <a:r>
              <a:rPr lang="ru-RU" sz="2800" b="1" u="sng" smtClean="0">
                <a:effectLst/>
                <a:latin typeface="Arial" charset="0"/>
              </a:rPr>
              <a:t>проблемных зон</a:t>
            </a:r>
            <a:r>
              <a:rPr lang="ru-RU" sz="2800" b="1" smtClean="0">
                <a:effectLst/>
                <a:latin typeface="Arial" charset="0"/>
              </a:rPr>
              <a:t> (самые низкие значения)</a:t>
            </a:r>
          </a:p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ru-RU" sz="2800" b="1" smtClean="0">
                <a:effectLst/>
                <a:latin typeface="Arial" charset="0"/>
              </a:rPr>
              <a:t>Определение типа моделей: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effectLst/>
                <a:latin typeface="Arial" charset="0"/>
              </a:rPr>
              <a:t>- Гармонизованный (одинаковые показатели как высоких, так и низких значений)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effectLst/>
                <a:latin typeface="Arial" charset="0"/>
              </a:rPr>
              <a:t>- Деформированный (наличие одного или нескольких низких значений)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ru-RU" sz="2800" b="1" smtClean="0">
                <a:effectLst/>
                <a:latin typeface="Arial" charset="0"/>
              </a:rPr>
              <a:t>- Акцентированный (наличие одного или нескольких самых высоких значений)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ru-RU" sz="2400" b="1" smtClean="0"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/>
              <a:t>Результат реализации технологии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b="1"/>
              <a:t>Достижения учащихся в социальной сфере (спектр детских проектов)</a:t>
            </a:r>
          </a:p>
          <a:p>
            <a:pPr eaLnBrk="1" hangingPunct="1">
              <a:defRPr/>
            </a:pPr>
            <a:r>
              <a:rPr lang="ru-RU" sz="2800" b="1"/>
              <a:t>Мотивация перспективы в социальном творчестве</a:t>
            </a:r>
          </a:p>
          <a:p>
            <a:pPr eaLnBrk="1" hangingPunct="1">
              <a:defRPr/>
            </a:pPr>
            <a:r>
              <a:rPr lang="ru-RU" sz="2800" b="1"/>
              <a:t>Пробуждение и развитие социальной креативности ребенка как способности  к восприятию, преобразованию и созиданию социальной среды и себя в современном мире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4213" y="3068638"/>
            <a:ext cx="7772400" cy="1736725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/>
              <a:t>Стратегия Уолта Диснея – технологический ресурс развития социальной креативности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1">
              <a:srgbClr val="000040"/>
            </a:gs>
            <a:gs pos="25000">
              <a:srgbClr val="400040"/>
            </a:gs>
            <a:gs pos="37500">
              <a:srgbClr val="8F0040"/>
            </a:gs>
            <a:gs pos="45000">
              <a:srgbClr val="F27300"/>
            </a:gs>
            <a:gs pos="50000">
              <a:srgbClr val="FFBF00"/>
            </a:gs>
            <a:gs pos="55000">
              <a:srgbClr val="F27300"/>
            </a:gs>
            <a:gs pos="62500">
              <a:srgbClr val="8F0040"/>
            </a:gs>
            <a:gs pos="75000">
              <a:srgbClr val="400040"/>
            </a:gs>
            <a:gs pos="89999">
              <a:srgbClr val="000040"/>
            </a:gs>
            <a:gs pos="100000">
              <a:srgbClr val="0000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323850" y="3500438"/>
            <a:ext cx="3527425" cy="3168650"/>
          </a:xfrm>
          <a:prstGeom prst="ellipse">
            <a:avLst/>
          </a:prstGeom>
          <a:gradFill rotWithShape="1">
            <a:gsLst>
              <a:gs pos="0">
                <a:srgbClr val="663012">
                  <a:alpha val="91000"/>
                </a:srgbClr>
              </a:gs>
              <a:gs pos="30000">
                <a:srgbClr val="A65528">
                  <a:alpha val="91000"/>
                </a:srgbClr>
              </a:gs>
              <a:gs pos="70000">
                <a:srgbClr val="D49E6C">
                  <a:alpha val="91000"/>
                </a:srgbClr>
              </a:gs>
              <a:gs pos="100000">
                <a:srgbClr val="D6B19C">
                  <a:alpha val="91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ru-RU" sz="10600" b="1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R</a:t>
            </a:r>
            <a:endParaRPr lang="ru-RU" altLang="ru-RU" sz="10600" b="1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2339975" y="188913"/>
            <a:ext cx="4464050" cy="3887787"/>
          </a:xfrm>
          <a:prstGeom prst="ellipse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ru-RU" sz="129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M</a:t>
            </a:r>
            <a:endParaRPr lang="ru-RU" altLang="ru-RU" sz="12900" b="1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cs typeface="+mn-cs"/>
            </a:endParaRPr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5003800" y="3644900"/>
            <a:ext cx="3455988" cy="3213100"/>
          </a:xfrm>
          <a:prstGeom prst="ellipse">
            <a:avLst/>
          </a:prstGeom>
          <a:gradFill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ru-RU" sz="10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K</a:t>
            </a:r>
            <a:endParaRPr lang="ru-RU" altLang="ru-RU" sz="10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1" grpId="0" animBg="1"/>
      <p:bldP spid="410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68413"/>
            <a:ext cx="4033838" cy="9144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412D41"/>
                </a:solidFill>
                <a:latin typeface="Arial Black" pitchFamily="34" charset="0"/>
              </a:rPr>
              <a:t>Мечтатель </a:t>
            </a:r>
          </a:p>
        </p:txBody>
      </p:sp>
      <p:pic>
        <p:nvPicPr>
          <p:cNvPr id="113666" name="Picture 2" descr="http://thumbor0.tasty0.ru/gUqL8QgJqGd_XJ5YrJujLuULaiM=/500x333/filters:no_upscale()/att/2d/2a/14770875_158676_17916325_1cbe74fa2c06e92e22597c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0"/>
            <a:ext cx="51482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7" name="Picture 4" descr="http://data24.gallery.ru/albums/gallery/119563-bfe61-72917895-m750x740-udaba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00400"/>
            <a:ext cx="52149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260350"/>
            <a:ext cx="8015288" cy="9144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800000"/>
                </a:solidFill>
                <a:latin typeface="Arial Black" pitchFamily="34" charset="0"/>
              </a:rPr>
              <a:t>Мечтатель</a:t>
            </a:r>
          </a:p>
        </p:txBody>
      </p:sp>
      <p:sp>
        <p:nvSpPr>
          <p:cNvPr id="1146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125538"/>
            <a:ext cx="7924800" cy="441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		</a:t>
            </a:r>
            <a:r>
              <a:rPr lang="ru-RU" b="1" smtClean="0">
                <a:solidFill>
                  <a:srgbClr val="800000"/>
                </a:solidFill>
                <a:cs typeface="Arial" charset="0"/>
              </a:rPr>
              <a:t>Продуцирует идеи и формулирует новые цели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800000"/>
                </a:solidFill>
                <a:cs typeface="Arial" charset="0"/>
              </a:rPr>
              <a:t>		Символы – фантазия, интуиция, вдохновение, свобода от стереотипов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800000"/>
                </a:solidFill>
                <a:cs typeface="Arial" charset="0"/>
              </a:rPr>
              <a:t> Основной метод – мозговой штурм, генерация идей</a:t>
            </a:r>
          </a:p>
          <a:p>
            <a:pPr eaLnBrk="1" hangingPunct="1">
              <a:buFontTx/>
              <a:buNone/>
            </a:pPr>
            <a:r>
              <a:rPr lang="ru-RU" b="1" smtClean="0">
                <a:solidFill>
                  <a:srgbClr val="800000"/>
                </a:solidFill>
                <a:cs typeface="Arial" charset="0"/>
              </a:rPr>
              <a:t>		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324600" y="4343400"/>
            <a:ext cx="2460625" cy="2324100"/>
          </a:xfrm>
          <a:prstGeom prst="ellipse">
            <a:avLst/>
          </a:prstGeom>
          <a:gradFill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9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M</a:t>
            </a:r>
            <a:endParaRPr lang="ru-RU" sz="12900" b="1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repeatCount="3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repeatCount="3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6" grpId="3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5076825" cy="608013"/>
          </a:xfrm>
        </p:spPr>
        <p:txBody>
          <a:bodyPr/>
          <a:lstStyle/>
          <a:p>
            <a:pPr eaLnBrk="1" hangingPunct="1"/>
            <a:r>
              <a:rPr lang="ru-RU" sz="4000" smtClean="0"/>
              <a:t>Реалист</a:t>
            </a:r>
          </a:p>
        </p:txBody>
      </p:sp>
      <p:sp>
        <p:nvSpPr>
          <p:cNvPr id="7" name="Oval 4"/>
          <p:cNvSpPr>
            <a:spLocks noGrp="1" noChangeArrowheads="1"/>
          </p:cNvSpPr>
          <p:nvPr>
            <p:ph type="body" idx="4294967295"/>
          </p:nvPr>
        </p:nvSpPr>
        <p:spPr>
          <a:xfrm>
            <a:off x="66675" y="3802063"/>
            <a:ext cx="45719" cy="2133600"/>
          </a:xfrm>
          <a:prstGeom prst="ellipse">
            <a:avLst/>
          </a:prstGeom>
          <a:gradFill rotWithShape="1">
            <a:gsLst>
              <a:gs pos="0">
                <a:srgbClr val="663012">
                  <a:alpha val="91000"/>
                </a:srgbClr>
              </a:gs>
              <a:gs pos="30000">
                <a:srgbClr val="A65528">
                  <a:alpha val="91000"/>
                </a:srgbClr>
              </a:gs>
              <a:gs pos="70000">
                <a:srgbClr val="D49E6C">
                  <a:alpha val="91000"/>
                </a:srgbClr>
              </a:gs>
              <a:gs pos="100000">
                <a:srgbClr val="D6B19C">
                  <a:alpha val="91000"/>
                </a:srgbClr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  <a:round/>
          </a:ln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 anchor="ctr">
            <a:normAutofit/>
          </a:bodyPr>
          <a:lstStyle/>
          <a:p>
            <a:pPr lvl="5" algn="ctr">
              <a:defRPr/>
            </a:pPr>
            <a:r>
              <a:rPr lang="en-US" sz="92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R</a:t>
            </a:r>
            <a:endParaRPr lang="ru-RU" sz="9200" b="1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1692275" y="1268413"/>
            <a:ext cx="2124075" cy="1295400"/>
          </a:xfrm>
          <a:prstGeom prst="ellipse">
            <a:avLst/>
          </a:prstGeom>
          <a:gradFill rotWithShape="1">
            <a:gsLst>
              <a:gs pos="0">
                <a:srgbClr val="663012">
                  <a:alpha val="91000"/>
                </a:srgbClr>
              </a:gs>
              <a:gs pos="30000">
                <a:srgbClr val="A65528">
                  <a:alpha val="91000"/>
                </a:srgbClr>
              </a:gs>
              <a:gs pos="70000">
                <a:srgbClr val="D49E6C">
                  <a:alpha val="91000"/>
                </a:srgbClr>
              </a:gs>
              <a:gs pos="100000">
                <a:srgbClr val="D6B19C">
                  <a:alpha val="91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R</a:t>
            </a:r>
            <a:endParaRPr lang="ru-RU" sz="10600" b="1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cs typeface="+mn-cs"/>
            </a:endParaRPr>
          </a:p>
        </p:txBody>
      </p:sp>
      <p:pic>
        <p:nvPicPr>
          <p:cNvPr id="115716" name="Picture 4" descr="http://v-garmonii-s-soboi.ru/wp-content/uploads/2014/07/ochki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0"/>
            <a:ext cx="5292725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7" name="Picture 6" descr="http://knopki-bablo.net/wp-content/uploads/2016/03/Optimist_pessimist_reali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3429000"/>
            <a:ext cx="5219700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8" name="Picture 2" descr="http://www.d-drive.ru/wp-content/uploads/2015/08/dcdfcb0a8c8946a3c884fdfcaf4b33c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4292600"/>
            <a:ext cx="3471863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015288" cy="9144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800000"/>
                </a:solidFill>
                <a:latin typeface="Arial Black" pitchFamily="34" charset="0"/>
              </a:rPr>
              <a:t>Реалист</a:t>
            </a:r>
          </a:p>
        </p:txBody>
      </p:sp>
      <p:sp>
        <p:nvSpPr>
          <p:cNvPr id="1167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916113"/>
            <a:ext cx="7924800" cy="4419600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800000"/>
                </a:solidFill>
                <a:cs typeface="Arial" charset="0"/>
              </a:rPr>
              <a:t>Преобразует идеи в конкретные выражения и действия, организует исследовательскую и диагностическую  деятельность, всестороннее постижение проблемы. </a:t>
            </a:r>
          </a:p>
          <a:p>
            <a:pPr eaLnBrk="1" hangingPunct="1"/>
            <a:r>
              <a:rPr lang="ru-RU" sz="2800" b="1" smtClean="0">
                <a:solidFill>
                  <a:srgbClr val="800000"/>
                </a:solidFill>
                <a:cs typeface="Arial" charset="0"/>
              </a:rPr>
              <a:t>Символы – реальность, устойчивость, структура, содержание, технологии</a:t>
            </a:r>
          </a:p>
          <a:p>
            <a:pPr eaLnBrk="1" hangingPunct="1"/>
            <a:r>
              <a:rPr lang="ru-RU" sz="2800" b="1" smtClean="0">
                <a:solidFill>
                  <a:srgbClr val="800000"/>
                </a:solidFill>
                <a:cs typeface="Arial" charset="0"/>
              </a:rPr>
              <a:t>Основной метод – проектирование, </a:t>
            </a:r>
          </a:p>
          <a:p>
            <a:pPr eaLnBrk="1" hangingPunct="1">
              <a:buFontTx/>
              <a:buNone/>
            </a:pPr>
            <a:r>
              <a:rPr lang="ru-RU" sz="2800" b="1" smtClean="0">
                <a:solidFill>
                  <a:srgbClr val="800000"/>
                </a:solidFill>
                <a:cs typeface="Arial" charset="0"/>
              </a:rPr>
              <a:t>	коллективное принятие решения</a:t>
            </a: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6516688" y="0"/>
            <a:ext cx="2484437" cy="2376488"/>
          </a:xfrm>
          <a:prstGeom prst="ellipse">
            <a:avLst/>
          </a:prstGeom>
          <a:gradFill rotWithShape="1">
            <a:gsLst>
              <a:gs pos="0">
                <a:srgbClr val="663012">
                  <a:alpha val="91000"/>
                </a:srgbClr>
              </a:gs>
              <a:gs pos="30000">
                <a:srgbClr val="A65528">
                  <a:alpha val="91000"/>
                </a:srgbClr>
              </a:gs>
              <a:gs pos="70000">
                <a:srgbClr val="D49E6C">
                  <a:alpha val="91000"/>
                </a:srgbClr>
              </a:gs>
              <a:gs pos="100000">
                <a:srgbClr val="D6B19C">
                  <a:alpha val="91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600" b="1" dirty="0"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R</a:t>
            </a:r>
            <a:endParaRPr lang="ru-RU" sz="10600" b="1" dirty="0"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2988" y="260350"/>
            <a:ext cx="3744912" cy="914400"/>
          </a:xfrm>
        </p:spPr>
        <p:txBody>
          <a:bodyPr/>
          <a:lstStyle/>
          <a:p>
            <a:pPr marL="857250" indent="-857250" eaLnBrk="1" hangingPunct="1"/>
            <a:r>
              <a:rPr lang="ru-RU" b="1" smtClean="0">
                <a:solidFill>
                  <a:srgbClr val="422C34"/>
                </a:solidFill>
              </a:rPr>
              <a:t>Критик</a:t>
            </a:r>
          </a:p>
        </p:txBody>
      </p:sp>
      <p:sp>
        <p:nvSpPr>
          <p:cNvPr id="1177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125538"/>
            <a:ext cx="6192838" cy="51831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>
                <a:solidFill>
                  <a:srgbClr val="422C34"/>
                </a:solidFill>
              </a:rPr>
              <a:t>Инспекция (К нам приехал ревизор!),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>
                <a:solidFill>
                  <a:srgbClr val="422C34"/>
                </a:solidFill>
              </a:rPr>
              <a:t>	Но это не завистливый злопыхатель, а фильтр, перфекционист, стимул к совершенству. Он оценивает и совершенствует.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>
                <a:solidFill>
                  <a:srgbClr val="422C34"/>
                </a:solidFill>
              </a:rPr>
              <a:t>	От него зависит качество результата.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solidFill>
                  <a:srgbClr val="422C34"/>
                </a:solidFill>
              </a:rPr>
              <a:t>Символы – анализ,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>
                <a:solidFill>
                  <a:srgbClr val="422C34"/>
                </a:solidFill>
              </a:rPr>
              <a:t>	детализация, эрудиция, профессионализм, самодостаточность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smtClean="0">
              <a:solidFill>
                <a:srgbClr val="422C34"/>
              </a:solidFill>
            </a:endParaRPr>
          </a:p>
        </p:txBody>
      </p:sp>
      <p:pic>
        <p:nvPicPr>
          <p:cNvPr id="117763" name="Picture 2" descr="http://storage1.moguza.ru/?i=d9/dd/b59dc3ccb3f826ab45f6fb2dd363.jpg"/>
          <p:cNvPicPr>
            <a:picLocks noChangeAspect="1" noChangeArrowheads="1"/>
          </p:cNvPicPr>
          <p:nvPr/>
        </p:nvPicPr>
        <p:blipFill>
          <a:blip r:embed="rId2"/>
          <a:srcRect l="7462" r="6512"/>
          <a:stretch>
            <a:fillRect/>
          </a:stretch>
        </p:blipFill>
        <p:spPr bwMode="auto">
          <a:xfrm>
            <a:off x="323850" y="1149350"/>
            <a:ext cx="6588125" cy="487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5724525" y="476250"/>
            <a:ext cx="207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b="1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6804025" y="188913"/>
            <a:ext cx="2016125" cy="1944687"/>
          </a:xfrm>
          <a:prstGeom prst="ellipse">
            <a:avLst/>
          </a:prstGeom>
          <a:gradFill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ru-RU" sz="10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K</a:t>
            </a:r>
            <a:endParaRPr lang="ru-RU" altLang="ru-RU" sz="10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47813" y="692150"/>
            <a:ext cx="3598862" cy="914400"/>
          </a:xfrm>
        </p:spPr>
        <p:txBody>
          <a:bodyPr/>
          <a:lstStyle/>
          <a:p>
            <a:pPr marL="857250" indent="-857250" algn="l" eaLnBrk="1" hangingPunct="1"/>
            <a:r>
              <a:rPr lang="ru-RU" smtClean="0">
                <a:solidFill>
                  <a:srgbClr val="800000"/>
                </a:solidFill>
                <a:latin typeface="Arial Black" pitchFamily="34" charset="0"/>
              </a:rPr>
              <a:t>Критик</a:t>
            </a:r>
          </a:p>
        </p:txBody>
      </p:sp>
      <p:sp>
        <p:nvSpPr>
          <p:cNvPr id="1187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989138"/>
            <a:ext cx="79248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800000"/>
                </a:solidFill>
                <a:cs typeface="Arial" charset="0"/>
              </a:rPr>
              <a:t>Оценивает и совершенствует. От него зависит качество результата.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>
                <a:solidFill>
                  <a:srgbClr val="800000"/>
                </a:solidFill>
                <a:cs typeface="Arial" charset="0"/>
              </a:rPr>
              <a:t>		Инспекция (К нам приехал ревизор!), Но это не завистливый злопыхатель, а фильтр, перфекционист, стимул к совершенству.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800000"/>
                </a:solidFill>
                <a:cs typeface="Arial" charset="0"/>
              </a:rPr>
              <a:t>Символы – анализ, детализация, эрудиция, профессионализм.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b="1" smtClean="0">
                <a:solidFill>
                  <a:srgbClr val="800000"/>
                </a:solidFill>
                <a:cs typeface="Arial" charset="0"/>
              </a:rPr>
              <a:t>Основной метод – оппонентный круг, дискуссия</a:t>
            </a:r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6156325" y="188913"/>
            <a:ext cx="2016125" cy="1844675"/>
          </a:xfrm>
          <a:prstGeom prst="ellipse">
            <a:avLst/>
          </a:prstGeom>
          <a:gradFill rotWithShape="1"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altLang="ru-RU" sz="10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+mn-cs"/>
              </a:rPr>
              <a:t>K</a:t>
            </a:r>
            <a:endParaRPr lang="ru-RU" altLang="ru-RU" sz="106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3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5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2" grpId="1" animBg="1"/>
      <p:bldP spid="4102" grpId="2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706438"/>
          </a:xfrm>
        </p:spPr>
        <p:txBody>
          <a:bodyPr anchorCtr="0"/>
          <a:lstStyle/>
          <a:p>
            <a:pPr eaLnBrk="1" hangingPunct="1">
              <a:defRPr/>
            </a:pPr>
            <a:r>
              <a:rPr lang="ru-RU" sz="3200"/>
              <a:t>Задание:</a:t>
            </a:r>
          </a:p>
        </p:txBody>
      </p:sp>
      <p:sp>
        <p:nvSpPr>
          <p:cNvPr id="29698" name="Содержимое 3"/>
          <p:cNvSpPr>
            <a:spLocks noGrp="1"/>
          </p:cNvSpPr>
          <p:nvPr>
            <p:ph idx="4294967295"/>
          </p:nvPr>
        </p:nvSpPr>
        <p:spPr>
          <a:xfrm>
            <a:off x="395288" y="981075"/>
            <a:ext cx="8229600" cy="5400675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r>
              <a:rPr lang="ru-RU" sz="2400" smtClean="0"/>
              <a:t>		</a:t>
            </a:r>
            <a:r>
              <a:rPr lang="ru-RU" sz="2400" b="1" smtClean="0"/>
              <a:t>На основе стратегии Уолта Диснея разработать </a:t>
            </a:r>
            <a:r>
              <a:rPr lang="ru-RU" sz="2400" b="1" smtClean="0">
                <a:latin typeface="Arial" charset="0"/>
              </a:rPr>
              <a:t>социально-педагогический </a:t>
            </a:r>
            <a:r>
              <a:rPr lang="ru-RU" sz="2400" b="1" smtClean="0"/>
              <a:t>микро-проект по </a:t>
            </a:r>
            <a:r>
              <a:rPr lang="ru-RU" sz="2400" b="1" smtClean="0">
                <a:latin typeface="Arial" charset="0"/>
              </a:rPr>
              <a:t>проблеме</a:t>
            </a:r>
          </a:p>
          <a:p>
            <a:pPr marL="609600" indent="-609600" eaLnBrk="1" hangingPunct="1">
              <a:buFontTx/>
              <a:buNone/>
              <a:defRPr/>
            </a:pPr>
            <a:endParaRPr lang="ru-RU" sz="1000" b="1" smtClean="0"/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ru-RU" sz="2000" b="1" smtClean="0"/>
              <a:t>Социализация или индивидуализация – проблема выбора. 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ru-RU" sz="2000" b="1" smtClean="0"/>
              <a:t>Социальные сети: вред или польза?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ru-RU" sz="2000" b="1" smtClean="0"/>
              <a:t>Что такое социально-креативная среда и как её создать в образовательном учреждении, творческом коллективе?</a:t>
            </a:r>
            <a:r>
              <a:rPr lang="ru-RU" sz="2000" b="1" smtClean="0">
                <a:latin typeface="Arial" charset="0"/>
              </a:rPr>
              <a:t> 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ru-RU" sz="2000" b="1" smtClean="0">
                <a:latin typeface="Arial" charset="0"/>
              </a:rPr>
              <a:t>Педагогическая поддержка и сопровождение</a:t>
            </a:r>
            <a:r>
              <a:rPr lang="ru-RU" sz="2000" b="1" smtClean="0"/>
              <a:t> социальной одаренност</a:t>
            </a:r>
            <a:r>
              <a:rPr lang="ru-RU" sz="2000" b="1" smtClean="0">
                <a:latin typeface="Arial" charset="0"/>
              </a:rPr>
              <a:t>и ребенка</a:t>
            </a:r>
            <a:r>
              <a:rPr lang="ru-RU" sz="2000" b="1" smtClean="0"/>
              <a:t>.</a:t>
            </a:r>
            <a:r>
              <a:rPr lang="ru-RU" sz="2000" b="1" smtClean="0">
                <a:latin typeface="Arial" charset="0"/>
              </a:rPr>
              <a:t> 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ru-RU" sz="2000" b="1" smtClean="0"/>
              <a:t>Организация социально ориентированного творческого досуга в образовательном учреждении, творческом коллективе.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ru-RU" sz="2000" b="1" smtClean="0">
                <a:latin typeface="Arial" charset="0"/>
              </a:rPr>
              <a:t>О</a:t>
            </a:r>
            <a:r>
              <a:rPr lang="ru-RU" sz="2000" b="1" smtClean="0"/>
              <a:t>ценк</a:t>
            </a:r>
            <a:r>
              <a:rPr lang="ru-RU" sz="2000" b="1" smtClean="0">
                <a:latin typeface="Arial" charset="0"/>
              </a:rPr>
              <a:t>а</a:t>
            </a:r>
            <a:r>
              <a:rPr lang="ru-RU" sz="2000" b="1" smtClean="0"/>
              <a:t> творческих достижений учащихся в социальной </a:t>
            </a:r>
            <a:r>
              <a:rPr lang="ru-RU" sz="2000" b="1" smtClean="0">
                <a:latin typeface="Arial" charset="0"/>
              </a:rPr>
              <a:t>сфере</a:t>
            </a:r>
            <a:r>
              <a:rPr lang="ru-RU" sz="2000" b="1" smtClean="0"/>
              <a:t>.</a:t>
            </a:r>
            <a:endParaRPr lang="ru-RU" sz="2000" b="1" smtClean="0">
              <a:latin typeface="Arial" charset="0"/>
            </a:endParaRPr>
          </a:p>
          <a:p>
            <a:pPr marL="609600" indent="-609600" eaLnBrk="1" hangingPunct="1">
              <a:buFontTx/>
              <a:buAutoNum type="arabicPeriod"/>
              <a:defRPr/>
            </a:pPr>
            <a:endParaRPr lang="ru-RU" sz="2000" b="1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Oval 5"/>
          <p:cNvSpPr>
            <a:spLocks noChangeArrowheads="1"/>
          </p:cNvSpPr>
          <p:nvPr/>
        </p:nvSpPr>
        <p:spPr bwMode="auto">
          <a:xfrm>
            <a:off x="2771775" y="1412875"/>
            <a:ext cx="2016125" cy="5762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73731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179388" y="238125"/>
          <a:ext cx="8569325" cy="6619875"/>
        </p:xfrm>
        <a:graphic>
          <a:graphicData uri="http://schemas.openxmlformats.org/presentationml/2006/ole">
            <p:oleObj spid="_x0000_s73731" name="Диаграмма" r:id="rId3" imgW="7078996" imgH="6172200" progId="Excel.Chart.8">
              <p:embed/>
            </p:oleObj>
          </a:graphicData>
        </a:graphic>
      </p:graphicFrame>
      <p:sp>
        <p:nvSpPr>
          <p:cNvPr id="73733" name="Oval 6"/>
          <p:cNvSpPr>
            <a:spLocks noChangeArrowheads="1"/>
          </p:cNvSpPr>
          <p:nvPr/>
        </p:nvSpPr>
        <p:spPr bwMode="auto">
          <a:xfrm>
            <a:off x="2051050" y="1412875"/>
            <a:ext cx="3816350" cy="647700"/>
          </a:xfrm>
          <a:prstGeom prst="ellipse">
            <a:avLst/>
          </a:prstGeom>
          <a:solidFill>
            <a:srgbClr val="FFFF99">
              <a:alpha val="14902"/>
            </a:srgb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734" name="Oval 7"/>
          <p:cNvSpPr>
            <a:spLocks noChangeArrowheads="1"/>
          </p:cNvSpPr>
          <p:nvPr/>
        </p:nvSpPr>
        <p:spPr bwMode="auto">
          <a:xfrm>
            <a:off x="4140200" y="2852738"/>
            <a:ext cx="2665413" cy="792162"/>
          </a:xfrm>
          <a:prstGeom prst="ellipse">
            <a:avLst/>
          </a:prstGeom>
          <a:solidFill>
            <a:srgbClr val="CCFFFF">
              <a:alpha val="21960"/>
            </a:srgb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735" name="Oval 14"/>
          <p:cNvSpPr>
            <a:spLocks noChangeArrowheads="1"/>
          </p:cNvSpPr>
          <p:nvPr/>
        </p:nvSpPr>
        <p:spPr bwMode="auto">
          <a:xfrm>
            <a:off x="4140200" y="4365625"/>
            <a:ext cx="2736850" cy="863600"/>
          </a:xfrm>
          <a:prstGeom prst="ellipse">
            <a:avLst/>
          </a:prstGeom>
          <a:solidFill>
            <a:srgbClr val="CCFFFF">
              <a:alpha val="21960"/>
            </a:srgb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3736" name="Oval 15"/>
          <p:cNvSpPr>
            <a:spLocks noChangeArrowheads="1"/>
          </p:cNvSpPr>
          <p:nvPr/>
        </p:nvSpPr>
        <p:spPr bwMode="auto">
          <a:xfrm>
            <a:off x="611188" y="2924175"/>
            <a:ext cx="2592387" cy="720725"/>
          </a:xfrm>
          <a:prstGeom prst="ellipse">
            <a:avLst/>
          </a:prstGeom>
          <a:solidFill>
            <a:srgbClr val="FF9900">
              <a:alpha val="23137"/>
            </a:srgbClr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4" name="Object 2"/>
          <p:cNvGraphicFramePr>
            <a:graphicFrameLocks noChangeAspect="1"/>
          </p:cNvGraphicFramePr>
          <p:nvPr>
            <p:ph idx="4294967295"/>
          </p:nvPr>
        </p:nvGraphicFramePr>
        <p:xfrm>
          <a:off x="0" y="549275"/>
          <a:ext cx="8856663" cy="5930900"/>
        </p:xfrm>
        <a:graphic>
          <a:graphicData uri="http://schemas.openxmlformats.org/presentationml/2006/ole">
            <p:oleObj spid="_x0000_s74754" name="Диаграмма" r:id="rId3" imgW="7078996" imgH="4739688" progId="Excel.Chart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Object 2"/>
          <p:cNvGraphicFramePr>
            <a:graphicFrameLocks noChangeAspect="1"/>
          </p:cNvGraphicFramePr>
          <p:nvPr>
            <p:ph idx="4294967295"/>
          </p:nvPr>
        </p:nvGraphicFramePr>
        <p:xfrm>
          <a:off x="539750" y="355600"/>
          <a:ext cx="7993063" cy="6237288"/>
        </p:xfrm>
        <a:graphic>
          <a:graphicData uri="http://schemas.openxmlformats.org/presentationml/2006/ole">
            <p:oleObj spid="_x0000_s75778" name="Диаграмма" r:id="rId3" imgW="7078996" imgH="6256008" progId="Excel.Chart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2" name="Object 2"/>
          <p:cNvGraphicFramePr>
            <a:graphicFrameLocks noChangeAspect="1"/>
          </p:cNvGraphicFramePr>
          <p:nvPr>
            <p:ph idx="4294967295"/>
          </p:nvPr>
        </p:nvGraphicFramePr>
        <p:xfrm>
          <a:off x="468313" y="269875"/>
          <a:ext cx="8281987" cy="6588125"/>
        </p:xfrm>
        <a:graphic>
          <a:graphicData uri="http://schemas.openxmlformats.org/presentationml/2006/ole">
            <p:oleObj spid="_x0000_s76802" name="Диаграмма" r:id="rId3" imgW="7078996" imgH="5631120" progId="Excel.Chart.8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9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6092825"/>
            <a:ext cx="3168650" cy="503238"/>
          </a:xfrm>
          <a:noFill/>
        </p:spPr>
        <p:txBody>
          <a:bodyPr/>
          <a:lstStyle/>
          <a:p>
            <a:r>
              <a:rPr lang="ru-RU" sz="2000" smtClean="0">
                <a:solidFill>
                  <a:schemeClr val="tx1"/>
                </a:solidFill>
                <a:effectLst/>
              </a:rPr>
              <a:t>Токвель К.</a:t>
            </a:r>
          </a:p>
        </p:txBody>
      </p:sp>
      <p:graphicFrame>
        <p:nvGraphicFramePr>
          <p:cNvPr id="83975" name="Object 7"/>
          <p:cNvGraphicFramePr>
            <a:graphicFrameLocks noChangeAspect="1"/>
          </p:cNvGraphicFramePr>
          <p:nvPr>
            <p:ph sz="half" idx="4294967295"/>
          </p:nvPr>
        </p:nvGraphicFramePr>
        <p:xfrm>
          <a:off x="250825" y="333375"/>
          <a:ext cx="5689600" cy="3746500"/>
        </p:xfrm>
        <a:graphic>
          <a:graphicData uri="http://schemas.openxmlformats.org/presentationml/2006/ole">
            <p:oleObj spid="_x0000_s83975" name="Диаграмма" r:id="rId3" imgW="7753242" imgH="5105524" progId="Excel.Chart.8">
              <p:embed/>
            </p:oleObj>
          </a:graphicData>
        </a:graphic>
      </p:graphicFrame>
      <p:graphicFrame>
        <p:nvGraphicFramePr>
          <p:cNvPr id="83978" name="Object 10"/>
          <p:cNvGraphicFramePr>
            <a:graphicFrameLocks noChangeAspect="1"/>
          </p:cNvGraphicFramePr>
          <p:nvPr>
            <p:ph sz="half" idx="4294967295"/>
          </p:nvPr>
        </p:nvGraphicFramePr>
        <p:xfrm>
          <a:off x="3779838" y="3213100"/>
          <a:ext cx="5364162" cy="3600450"/>
        </p:xfrm>
        <a:graphic>
          <a:graphicData uri="http://schemas.openxmlformats.org/presentationml/2006/ole">
            <p:oleObj spid="_x0000_s83978" name="Диаграмма" r:id="rId4" imgW="6924793" imgH="4648256" progId="Excel.Chart.8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6092825"/>
            <a:ext cx="3168650" cy="503238"/>
          </a:xfrm>
          <a:noFill/>
        </p:spPr>
        <p:txBody>
          <a:bodyPr/>
          <a:lstStyle/>
          <a:p>
            <a:r>
              <a:rPr lang="ru-RU" sz="2000" smtClean="0">
                <a:solidFill>
                  <a:schemeClr val="tx1"/>
                </a:solidFill>
                <a:effectLst/>
              </a:rPr>
              <a:t>Токвель К.</a:t>
            </a:r>
          </a:p>
        </p:txBody>
      </p:sp>
      <p:graphicFrame>
        <p:nvGraphicFramePr>
          <p:cNvPr id="87045" name="Object 5"/>
          <p:cNvGraphicFramePr>
            <a:graphicFrameLocks noChangeAspect="1"/>
          </p:cNvGraphicFramePr>
          <p:nvPr>
            <p:ph sz="half" idx="4294967295"/>
          </p:nvPr>
        </p:nvGraphicFramePr>
        <p:xfrm>
          <a:off x="250825" y="260350"/>
          <a:ext cx="5761038" cy="3455988"/>
        </p:xfrm>
        <a:graphic>
          <a:graphicData uri="http://schemas.openxmlformats.org/presentationml/2006/ole">
            <p:oleObj spid="_x0000_s87045" name="Диаграмма" r:id="rId3" imgW="6858118" imgH="4114867" progId="Excel.Chart.8">
              <p:embed/>
            </p:oleObj>
          </a:graphicData>
        </a:graphic>
      </p:graphicFrame>
      <p:graphicFrame>
        <p:nvGraphicFramePr>
          <p:cNvPr id="87046" name="Object 6"/>
          <p:cNvGraphicFramePr>
            <a:graphicFrameLocks noChangeAspect="1"/>
          </p:cNvGraphicFramePr>
          <p:nvPr>
            <p:ph sz="half" idx="4294967295"/>
          </p:nvPr>
        </p:nvGraphicFramePr>
        <p:xfrm>
          <a:off x="3563938" y="3284538"/>
          <a:ext cx="5334000" cy="3387725"/>
        </p:xfrm>
        <a:graphic>
          <a:graphicData uri="http://schemas.openxmlformats.org/presentationml/2006/ole">
            <p:oleObj spid="_x0000_s87046" name="Диаграмма" r:id="rId4" imgW="6858118" imgH="4162376" progId="Excel.Chart.8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отрудничество">
  <a:themeElements>
    <a:clrScheme name="Сотрудничество 4">
      <a:dk1>
        <a:srgbClr val="006E6B"/>
      </a:dk1>
      <a:lt1>
        <a:srgbClr val="FFFFFF"/>
      </a:lt1>
      <a:dk2>
        <a:srgbClr val="006666"/>
      </a:dk2>
      <a:lt2>
        <a:srgbClr val="B9EFEE"/>
      </a:lt2>
      <a:accent1>
        <a:srgbClr val="33CCCC"/>
      </a:accent1>
      <a:accent2>
        <a:srgbClr val="6AB475"/>
      </a:accent2>
      <a:accent3>
        <a:srgbClr val="AAB8B8"/>
      </a:accent3>
      <a:accent4>
        <a:srgbClr val="DADADA"/>
      </a:accent4>
      <a:accent5>
        <a:srgbClr val="ADE2E2"/>
      </a:accent5>
      <a:accent6>
        <a:srgbClr val="5FA369"/>
      </a:accent6>
      <a:hlink>
        <a:srgbClr val="00FF99"/>
      </a:hlink>
      <a:folHlink>
        <a:srgbClr val="CCFF66"/>
      </a:folHlink>
    </a:clrScheme>
    <a:fontScheme name="Сотрудничество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отрудничество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трудничество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отрудничество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1088</Words>
  <Application>Microsoft Office PowerPoint</Application>
  <PresentationFormat>Экран (4:3)</PresentationFormat>
  <Paragraphs>185</Paragraphs>
  <Slides>39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59" baseType="lpstr">
      <vt:lpstr>Arial</vt:lpstr>
      <vt:lpstr>Calibri</vt:lpstr>
      <vt:lpstr>Garamond</vt:lpstr>
      <vt:lpstr>Arial Black</vt:lpstr>
      <vt:lpstr>Wingdings</vt:lpstr>
      <vt:lpstr>Monotype Corsiva</vt:lpstr>
      <vt:lpstr>Оформление по умолчанию</vt:lpstr>
      <vt:lpstr>Сотрудничество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Оформление по умолчанию</vt:lpstr>
      <vt:lpstr>Сотрудничество</vt:lpstr>
      <vt:lpstr>Диаграмма</vt:lpstr>
      <vt:lpstr>Индивидуальные модели социальной креативности учащихся</vt:lpstr>
      <vt:lpstr>Структурные компоненты социальной креативности</vt:lpstr>
      <vt:lpstr>Анализ индивидуальных моделей </vt:lpstr>
      <vt:lpstr>Слайд 4</vt:lpstr>
      <vt:lpstr>Слайд 5</vt:lpstr>
      <vt:lpstr>Слайд 6</vt:lpstr>
      <vt:lpstr>Слайд 7</vt:lpstr>
      <vt:lpstr>Токвель К.</vt:lpstr>
      <vt:lpstr>Токвель К.</vt:lpstr>
      <vt:lpstr>Смыченко Ю.</vt:lpstr>
      <vt:lpstr>Смыченко Ю.</vt:lpstr>
      <vt:lpstr>Тагильцева Е.</vt:lpstr>
      <vt:lpstr>Юганова Л.</vt:lpstr>
      <vt:lpstr>Юганова Л.</vt:lpstr>
      <vt:lpstr>Развитие социальной креативности - технология будущего </vt:lpstr>
      <vt:lpstr>Технология</vt:lpstr>
      <vt:lpstr>Характерные черты педагогической технологии</vt:lpstr>
      <vt:lpstr>Специфика технологий дополнительного образования</vt:lpstr>
      <vt:lpstr>Социально-педагогическая технология развития социальной креативности</vt:lpstr>
      <vt:lpstr>Цель технологии</vt:lpstr>
      <vt:lpstr>Этапы реализации технологии</vt:lpstr>
      <vt:lpstr>Диагностический этап</vt:lpstr>
      <vt:lpstr>Этап выбора социальных стратегий</vt:lpstr>
      <vt:lpstr>Варианты социальных стратегий</vt:lpstr>
      <vt:lpstr>Варианты социальных стратегий</vt:lpstr>
      <vt:lpstr>Логика формирования социальных интересов ребенка</vt:lpstr>
      <vt:lpstr>Формирование адекватного восприятия и способности детей к нравственной оценке социальных ситуаций</vt:lpstr>
      <vt:lpstr>Приемы и методики технологии</vt:lpstr>
      <vt:lpstr>Формы работы </vt:lpstr>
      <vt:lpstr>Результат реализации технологии</vt:lpstr>
      <vt:lpstr>Стратегия Уолта Диснея – технологический ресурс развития социальной креативности</vt:lpstr>
      <vt:lpstr>Слайд 32</vt:lpstr>
      <vt:lpstr>Мечтатель </vt:lpstr>
      <vt:lpstr>Мечтатель</vt:lpstr>
      <vt:lpstr>Реалист</vt:lpstr>
      <vt:lpstr>Реалист</vt:lpstr>
      <vt:lpstr>Критик</vt:lpstr>
      <vt:lpstr>Критик</vt:lpstr>
      <vt:lpstr>Задание: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Admin</cp:lastModifiedBy>
  <cp:revision>102</cp:revision>
  <dcterms:created xsi:type="dcterms:W3CDTF">2017-02-28T04:38:37Z</dcterms:created>
  <dcterms:modified xsi:type="dcterms:W3CDTF">2019-01-11T13:53:40Z</dcterms:modified>
</cp:coreProperties>
</file>