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80" r:id="rId4"/>
  </p:sldMasterIdLst>
  <p:notesMasterIdLst>
    <p:notesMasterId r:id="rId28"/>
  </p:notesMasterIdLst>
  <p:sldIdLst>
    <p:sldId id="261" r:id="rId5"/>
    <p:sldId id="396" r:id="rId6"/>
    <p:sldId id="431" r:id="rId7"/>
    <p:sldId id="432" r:id="rId8"/>
    <p:sldId id="433" r:id="rId9"/>
    <p:sldId id="434" r:id="rId10"/>
    <p:sldId id="383" r:id="rId11"/>
    <p:sldId id="399" r:id="rId12"/>
    <p:sldId id="401" r:id="rId13"/>
    <p:sldId id="397" r:id="rId14"/>
    <p:sldId id="403" r:id="rId15"/>
    <p:sldId id="413" r:id="rId16"/>
    <p:sldId id="414" r:id="rId17"/>
    <p:sldId id="416" r:id="rId18"/>
    <p:sldId id="418" r:id="rId19"/>
    <p:sldId id="420" r:id="rId20"/>
    <p:sldId id="422" r:id="rId21"/>
    <p:sldId id="424" r:id="rId22"/>
    <p:sldId id="426" r:id="rId23"/>
    <p:sldId id="428" r:id="rId24"/>
    <p:sldId id="430" r:id="rId25"/>
    <p:sldId id="379" r:id="rId26"/>
    <p:sldId id="348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79D1AD-F53A-4E19-AC1E-1174EE77686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8E25D1-A94D-4314-89FF-A57191425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5CA3-C341-4ADB-A399-847D75DFF6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E20B-8B5E-4962-85A1-4F996300C6AF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EB9E-BD49-4A16-BF96-3C0AB86FF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6533-D411-4950-AD0A-605AB82BD66D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0E23-8EE1-4DFA-972A-5DE1AC5CA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203F-A60E-43D4-83E1-F4E076A443B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C07A-DA31-4546-9402-5563E24A4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334B-AE89-4C9A-A883-AB1FFEE750C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192585-7AF9-4F19-8514-9A823274C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3B91-D197-4CAB-94A0-0320DDD5F5C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AE67BE-E7FD-442A-9C9D-A9732EC34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0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41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2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683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03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24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45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366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9417-2C02-4B51-95FD-CADD00FB5FD4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3D9EE-3068-47D3-8E9C-B09014FB0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5A671-FAFE-4737-90F0-F3392284151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A516D0-0FD2-48B1-9C7E-784C5AB77A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7" indent="0">
              <a:buNone/>
              <a:defRPr sz="1500" b="1"/>
            </a:lvl2pPr>
            <a:lvl3pPr marL="684154" indent="0">
              <a:buNone/>
              <a:defRPr sz="1300" b="1"/>
            </a:lvl3pPr>
            <a:lvl4pPr marL="1026231" indent="0">
              <a:buNone/>
              <a:defRPr sz="1200" b="1"/>
            </a:lvl4pPr>
            <a:lvl5pPr marL="1368308" indent="0">
              <a:buNone/>
              <a:defRPr sz="1200" b="1"/>
            </a:lvl5pPr>
            <a:lvl6pPr marL="1710385" indent="0">
              <a:buNone/>
              <a:defRPr sz="1200" b="1"/>
            </a:lvl6pPr>
            <a:lvl7pPr marL="2052462" indent="0">
              <a:buNone/>
              <a:defRPr sz="1200" b="1"/>
            </a:lvl7pPr>
            <a:lvl8pPr marL="2394539" indent="0">
              <a:buNone/>
              <a:defRPr sz="1200" b="1"/>
            </a:lvl8pPr>
            <a:lvl9pPr marL="273661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7" indent="0">
              <a:buNone/>
              <a:defRPr sz="1500" b="1"/>
            </a:lvl2pPr>
            <a:lvl3pPr marL="684154" indent="0">
              <a:buNone/>
              <a:defRPr sz="1300" b="1"/>
            </a:lvl3pPr>
            <a:lvl4pPr marL="1026231" indent="0">
              <a:buNone/>
              <a:defRPr sz="1200" b="1"/>
            </a:lvl4pPr>
            <a:lvl5pPr marL="1368308" indent="0">
              <a:buNone/>
              <a:defRPr sz="1200" b="1"/>
            </a:lvl5pPr>
            <a:lvl6pPr marL="1710385" indent="0">
              <a:buNone/>
              <a:defRPr sz="1200" b="1"/>
            </a:lvl6pPr>
            <a:lvl7pPr marL="2052462" indent="0">
              <a:buNone/>
              <a:defRPr sz="1200" b="1"/>
            </a:lvl7pPr>
            <a:lvl8pPr marL="2394539" indent="0">
              <a:buNone/>
              <a:defRPr sz="1200" b="1"/>
            </a:lvl8pPr>
            <a:lvl9pPr marL="273661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A7FC-3E3E-4001-A647-FE017EDECDA0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6D2DCA-F0DC-4BF8-BE96-FBD4858E1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78AF-A2A9-4C4A-A0A0-036B8DFFE163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42F0D7-650A-4175-9391-93979E8CD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D012-0D62-470B-97CA-0E591CA430F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4891A0-5BB4-4DE6-9B3C-B19BEB380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077" indent="0">
              <a:buNone/>
              <a:defRPr sz="900"/>
            </a:lvl2pPr>
            <a:lvl3pPr marL="684154" indent="0">
              <a:buNone/>
              <a:defRPr sz="700"/>
            </a:lvl3pPr>
            <a:lvl4pPr marL="1026231" indent="0">
              <a:buNone/>
              <a:defRPr sz="700"/>
            </a:lvl4pPr>
            <a:lvl5pPr marL="1368308" indent="0">
              <a:buNone/>
              <a:defRPr sz="700"/>
            </a:lvl5pPr>
            <a:lvl6pPr marL="1710385" indent="0">
              <a:buNone/>
              <a:defRPr sz="700"/>
            </a:lvl6pPr>
            <a:lvl7pPr marL="2052462" indent="0">
              <a:buNone/>
              <a:defRPr sz="700"/>
            </a:lvl7pPr>
            <a:lvl8pPr marL="2394539" indent="0">
              <a:buNone/>
              <a:defRPr sz="700"/>
            </a:lvl8pPr>
            <a:lvl9pPr marL="273661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ED26-0C41-4162-AE16-1764B47B0F8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B7C9F2-1935-40FB-8F6A-27C676A26B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CDF7-0CFA-46B0-9EB4-0B929F8E891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BEF9-A834-4063-A103-D5DF89145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077" indent="0">
              <a:buNone/>
              <a:defRPr sz="2100"/>
            </a:lvl2pPr>
            <a:lvl3pPr marL="684154" indent="0">
              <a:buNone/>
              <a:defRPr sz="1800"/>
            </a:lvl3pPr>
            <a:lvl4pPr marL="1026231" indent="0">
              <a:buNone/>
              <a:defRPr sz="1500"/>
            </a:lvl4pPr>
            <a:lvl5pPr marL="1368308" indent="0">
              <a:buNone/>
              <a:defRPr sz="1500"/>
            </a:lvl5pPr>
            <a:lvl6pPr marL="1710385" indent="0">
              <a:buNone/>
              <a:defRPr sz="1500"/>
            </a:lvl6pPr>
            <a:lvl7pPr marL="2052462" indent="0">
              <a:buNone/>
              <a:defRPr sz="1500"/>
            </a:lvl7pPr>
            <a:lvl8pPr marL="2394539" indent="0">
              <a:buNone/>
              <a:defRPr sz="1500"/>
            </a:lvl8pPr>
            <a:lvl9pPr marL="2736616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00"/>
            </a:lvl1pPr>
            <a:lvl2pPr marL="342077" indent="0">
              <a:buNone/>
              <a:defRPr sz="900"/>
            </a:lvl2pPr>
            <a:lvl3pPr marL="684154" indent="0">
              <a:buNone/>
              <a:defRPr sz="700"/>
            </a:lvl3pPr>
            <a:lvl4pPr marL="1026231" indent="0">
              <a:buNone/>
              <a:defRPr sz="700"/>
            </a:lvl4pPr>
            <a:lvl5pPr marL="1368308" indent="0">
              <a:buNone/>
              <a:defRPr sz="700"/>
            </a:lvl5pPr>
            <a:lvl6pPr marL="1710385" indent="0">
              <a:buNone/>
              <a:defRPr sz="700"/>
            </a:lvl6pPr>
            <a:lvl7pPr marL="2052462" indent="0">
              <a:buNone/>
              <a:defRPr sz="700"/>
            </a:lvl7pPr>
            <a:lvl8pPr marL="2394539" indent="0">
              <a:buNone/>
              <a:defRPr sz="700"/>
            </a:lvl8pPr>
            <a:lvl9pPr marL="273661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FC09-BF46-4B28-8C40-9237CC4B518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861D3A-4F32-4C06-BE08-CBF58C7AD9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F32B-54D2-46E4-9C99-5FCB720EF3DD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A22A42-04C3-45A6-89B5-CD9FBC37D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7F53-F069-4D71-B431-4293424E778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E11B4F-4C03-4386-8452-2B73F23C4A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3C53-4828-43BD-B27B-F656F46EA7F1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7FFC-86F6-45B4-B3F0-206EF4CBC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8F33-A343-45FD-8CF6-86B81165AC11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43B0-5035-4831-BA8C-3C7759D7B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FD72-0F65-47DF-8A5B-917C79C2FFB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9A01-1B67-46C7-BC47-6B602B921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FAEF-19F8-47F9-AF3B-48ED1E095604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5101-618F-4DE7-95FF-A83BF4043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E46D-79B7-40FB-9494-5B5A8210731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5BBB-F29B-4AAB-89F7-B368C05E9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5CE7-1629-48B4-BCFE-665DE6321608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9743-07DE-43F3-8BDD-1C0C37B96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A524-150F-48F8-94A8-B085A1765DE5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7401-5AB4-49EC-9BEF-64D96CE6F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77F71-6FDC-4949-8AB3-7F569EF19D09}" type="datetime1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9135D-A59F-478F-B91E-D10E63ED8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7468FA-C994-4509-9B07-EA0D73BAFA5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5C53BDC7-808E-4542-AC1A-7DE2C975B9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07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415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623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6830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288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424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501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578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55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77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4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31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8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385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62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539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616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778" y="1937657"/>
            <a:ext cx="116277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в системе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дополнительного образования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ноября 2022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412" name="Picture 5" descr="C:\Users\Макс\Desktop\dd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65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778" y="1937657"/>
            <a:ext cx="11627734" cy="48320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Конкурсное занятие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дополнительном образовании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Открытое занятие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Сердце отдаю детям</a:t>
            </a:r>
          </a:p>
          <a:p>
            <a:pPr algn="ctr"/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5" descr="C:\Users\Макс\Desktop\dd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65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7488" y="836712"/>
            <a:ext cx="102731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Открытое занятие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ru-RU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одна из эффективных форм демонстрации профессионального педагогического мастерства и мониторинга деятельности педагога дополнительного образования. 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Открытое занятие в отличие от обычных - специально подготовленная форма организации методической работы педагога, в то же время на таких занятиях протекает реальный учебный процесс. </a:t>
            </a: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открытом занятии педагог показывает, демонстрирует коллегам свой позитивный или инновационный опыт, реализацию методической идеи, применение методического приема или метода обучения. В этом смысле открытое занятие - средство распространения позитивного и инновационного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200477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7488" y="836713"/>
            <a:ext cx="1027314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 проведения открытого занятия может быть обусловлена различными факторами, и соответственно само занятие будет иметь различные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>
              <a:spcAft>
                <a:spcPts val="600"/>
              </a:spcAft>
              <a:tabLst>
                <a:tab pos="36036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саморазвитие педагога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стремление к собственному повышению квалификации, когда мнения коллег, замечания и предложения становятся инструментом развития педагога;</a:t>
            </a:r>
          </a:p>
          <a:p>
            <a:pPr algn="just">
              <a:spcAft>
                <a:spcPts val="600"/>
              </a:spcAft>
              <a:tabLst>
                <a:tab pos="36036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распространение собственного педагогического опыта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повышения квалификации тех, кто приходит посмотреть предлагаемое занятие;</a:t>
            </a:r>
          </a:p>
          <a:p>
            <a:pPr algn="just">
              <a:spcAft>
                <a:spcPts val="600"/>
              </a:spcAft>
              <a:tabLst>
                <a:tab pos="36036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демонстрация достигнутых результатов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обучения, успехов учащихся;</a:t>
            </a:r>
          </a:p>
          <a:p>
            <a:pPr algn="just">
              <a:spcAft>
                <a:spcPts val="600"/>
              </a:spcAft>
              <a:tabLst>
                <a:tab pos="36036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творческий отчет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(аттестация,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т.д.).</a:t>
            </a:r>
          </a:p>
        </p:txBody>
      </p:sp>
    </p:spTree>
    <p:extLst>
      <p:ext uri="{BB962C8B-B14F-4D97-AF65-F5344CB8AC3E}">
        <p14:creationId xmlns:p14="http://schemas.microsoft.com/office/powerpoint/2010/main" val="427342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472" y="404665"/>
            <a:ext cx="10561173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 сам выбирает тип и форму открытого занятия.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Тема занятия соответствует учебно-тематическому плану образовательной программы.</a:t>
            </a:r>
          </a:p>
          <a:p>
            <a:pPr algn="just">
              <a:spcAft>
                <a:spcPts val="600"/>
              </a:spcAf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открытое занятие могут быть приглашены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педагоги данного учреждения, методисты, представители администрации, работники других учреждений, члены различных экспертных комиссий, а также родители, представители общественности, науки и пр.</a:t>
            </a:r>
          </a:p>
          <a:p>
            <a:pPr algn="just">
              <a:spcAft>
                <a:spcPts val="600"/>
              </a:spcAf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учебного занятия - это индивидуальное педагогическое творчество.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его проектировании педагог должен учитывать как общие требования к занятию, так и свои индивидуальные возможности и способности.</a:t>
            </a: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проведении открытого занятия соблюдаются все требования к учебно-воспитательному процессу.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Занятие должно проводиться в обычных условиях, с общепринятой продолжительностью и т.д.</a:t>
            </a:r>
          </a:p>
        </p:txBody>
      </p:sp>
    </p:spTree>
    <p:extLst>
      <p:ext uri="{BB962C8B-B14F-4D97-AF65-F5344CB8AC3E}">
        <p14:creationId xmlns:p14="http://schemas.microsoft.com/office/powerpoint/2010/main" val="65453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1763" y="1484784"/>
            <a:ext cx="1027314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Чем открытое занятие отличается от обычного?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Безусловно, более тщательной подготовкой, продумыванием максимальных возможностей каждого этапа, незаметной работой «на зрителя» (умение через разные формы и методы, с помощью разных средств показать свое мастерство и уровень знаний и умений учащихся, развитие их компетенций).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Открытые занятия и их содержание не должны противоречить учебным программам. </a:t>
            </a: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Недопустима «репетиция» открытого занятия с одной и той же группой.  Рекомендуется сообщить детям о проведении открытого занятия (самое меньшее, накануне).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7768" y="332657"/>
            <a:ext cx="9002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открытого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88868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67" y="834778"/>
            <a:ext cx="104651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5113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•	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Попытайтесь сделать открытое занятие ярким событием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 только для себя, но и для ваших учащихся.</a:t>
            </a:r>
          </a:p>
          <a:p>
            <a:pPr algn="just">
              <a:tabLst>
                <a:tab pos="265113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•	Помните, что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открытое занятие отличается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 повседневных своей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насыщенностью, оригинальностью, нестандартностью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разнообразием форм, которые присущи только вашей работе.</a:t>
            </a:r>
          </a:p>
          <a:p>
            <a:pPr algn="just">
              <a:tabLst>
                <a:tab pos="265113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•	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Разработайте план проведения занятия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содержащий:</a:t>
            </a:r>
          </a:p>
          <a:p>
            <a:pPr marL="360363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1. Тему занятия.</a:t>
            </a:r>
          </a:p>
          <a:p>
            <a:pPr marL="360363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2. Время и место проведения.</a:t>
            </a:r>
          </a:p>
          <a:p>
            <a:pPr marL="360363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3. Участники открытого занятия (возраст, год обучения).</a:t>
            </a:r>
          </a:p>
          <a:p>
            <a:pPr marL="360363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4. Цель и задачи занятия.</a:t>
            </a:r>
          </a:p>
          <a:p>
            <a:pPr marL="360363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5. Подробное описание хода занятия (основные этапы; время, выделяемое на каждый из этапов, краткое содержание каждого этапа, формы работы педагога и детей).</a:t>
            </a:r>
          </a:p>
          <a:p>
            <a:pPr marL="360363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6. Необходимое оснащение занятия.</a:t>
            </a:r>
          </a:p>
          <a:p>
            <a:pPr algn="just">
              <a:tabLst>
                <a:tab pos="265113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•	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Подготовьте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своих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учащихся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 тому, что на предстоящем открытом занятии не только вы, но 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они должны показать свои знания и умения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>
              <a:tabLst>
                <a:tab pos="265113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•	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Помните, от вас ожидают интересного и творческого занятия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а не сухого стандартного урочного преподавания.</a:t>
            </a:r>
          </a:p>
          <a:p>
            <a:pPr algn="just">
              <a:tabLst>
                <a:tab pos="265113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•	Для участия в конкурсах и осуществления обмена опытом между педагогами возможно оформление методической разработки открытого занятия.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24964" y="190382"/>
            <a:ext cx="976049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при подготовке открытого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48327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294" y="1268760"/>
            <a:ext cx="102731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посещающих обязательно готовится рабочее место. Места должны располагаться за спиной детей, чтобы посетители не отвлекали их внимание. Нельзя сажать посетителя рядом с ребенком; ребенок, сидящий за одной партой с посторонним, вряд ли сможет сконцентрировать внимание на содержании учебного материала.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Число посетителей на открытых занятиях не может быть безграничным. Как показывает образовательная практика, этим требованием часто пренебрегают: иногда в группе  из 15 человек сидят 8-10 педагогов.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 началом занятия педагог сообщает присутствующим необходимую информацию о программе обучения, годе обучения, группе учащихся, теме занятия, цели,  задачах и результатах (можно раздать краткую информацию), это поможет при анализе занятия.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0336" y="332657"/>
            <a:ext cx="9209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открытого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187197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7488" y="1700808"/>
            <a:ext cx="1027314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 должен быть готов изменить ход занятия в зависимости от возникшей ситуации, например, кто-то из детей может заболеть.</a:t>
            </a:r>
          </a:p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 не должен стремиться любой ценой выполнить ранее намеченный план полностью, независимо от возникших на занятии обстоятельств. Педагог должен продумать запасные методические варианты, так как необходимость в них может возникнуть. Это показатель мастерства педагога.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4325" y="496412"/>
            <a:ext cx="9209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открытого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40107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456" y="1196752"/>
            <a:ext cx="106571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Не забывайте сказать о теме, задачах занятия.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Не смущайтесь присутствия на занятиях коллег.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Успех занятия во многом определяется творческой атмосферой, которую вы создадите на занятии.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Используйте проблемные задания, игры, викторины.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Используйте работу по группам, если это возможно.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Предложите упражнения для отдыха глаз. Используйте релаксационные упражнения.</a:t>
            </a:r>
          </a:p>
          <a:p>
            <a:pPr algn="just"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Меняйте в течение занятия виды деятельности (работа с литературой, опыт, выполнение практического задания, наблюдения и т. д.).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87316" y="219503"/>
            <a:ext cx="977485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по проведению открытого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9803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67" y="878796"/>
            <a:ext cx="1065718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Любое открытое занятие должно заканчиваться проведением самоанализа педагогом.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Форму и содержание анализа определяет педагог.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Однако необходимо помнить, что выступление педагога с анализом только что проведенного открытого занятия является показателем его общей и педагогической эрудиции.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анализе педагог говорит 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степени достижения поставленных целей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разъясняет причины и обосновывает необходимость  всех отклонений от плана, объективно оценивает собственные действия, разъясняет и комментирует те нюансы, которые гости могли не увидеть и не понять.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обосновать, почему вы выбрали именно такую тему, форму занятия, оценить оптимальность временного соотношения частей занятия, что дало использование игры, конкурсов, наглядного материала, удалось ли правильно определить формы и приемы контроля, организовать работу детей по оценке собственной деятельности на занятии.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63322" y="190381"/>
            <a:ext cx="6451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открытого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107016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477" y="1181938"/>
            <a:ext cx="1036128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Будьте готовы к тому, что занятие будут анализировать присутствующие: администрация, методисты, эксперты, педагоги.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Данный ими анализ необходим для дополнения анализа, сделанного самим педагогом. 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- оценка правильности постановки занятия, целесообразность выбранных методов и средств, помощь педагогу увидеть отдельные методические приемы, их эффективность с точки зрения поставленных задач.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Присутствующие анализируют занятия, выделяя наиболее интересные моменты, особенности педагогического подчерка данного педагога, дают рекомендации.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3322" y="190381"/>
            <a:ext cx="6451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открытого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86968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7488" y="1181938"/>
            <a:ext cx="10369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Ответы педагога на вопросы после проведенного занятия должны быть краткими и точными. При этом значение имеет не только суть ответа, но и форма его подачи. 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Возможна общая дискуссия, которая предполагает аналитические, оценочные выступления гостей открытого занятия, можно говорить о сильных и слабых сторонах занятия. </a:t>
            </a:r>
          </a:p>
          <a:p>
            <a:pPr algn="just">
              <a:spcAft>
                <a:spcPts val="600"/>
              </a:spcAft>
              <a:tabLst>
                <a:tab pos="265113" algn="l"/>
              </a:tabLst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 должен завершить дискуссию, так как он специально готовился к мероприятию и был учителем не только детей,  но и своих коллег, пришедших на занятие. В заключительном слове педагог благодарит присутствующих на занятии, специалистов, помогавших ему подготовить занятие.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9333" y="190381"/>
            <a:ext cx="6451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открытого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140998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0" y="310100"/>
            <a:ext cx="4741503" cy="62649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68" y="310100"/>
            <a:ext cx="2781134" cy="3708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68" y="4203892"/>
            <a:ext cx="3564588" cy="2361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59" y="310100"/>
            <a:ext cx="3745948" cy="2107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59" y="2242268"/>
            <a:ext cx="3745948" cy="19403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73" y="4203892"/>
            <a:ext cx="1777650" cy="23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2495550" y="249238"/>
            <a:ext cx="6840538" cy="16573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ea typeface="+mn-ea"/>
                <a:cs typeface="+mn-cs"/>
              </a:rPr>
              <a:t>ГБУ ДО ДОМ ДЕТСКОГО ТВОРЧЕСТВА  КРАСНОСЕЛЬСКОГО РАЙОНА</a:t>
            </a:r>
            <a:br>
              <a:rPr lang="ru-RU" altLang="ru-RU" sz="24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2060"/>
                </a:solidFill>
                <a:ea typeface="+mn-ea"/>
                <a:cs typeface="+mn-cs"/>
              </a:rPr>
              <a:t> САНКТ-ПЕТЕРБУРГА</a:t>
            </a:r>
          </a:p>
        </p:txBody>
      </p:sp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2006233" y="1477150"/>
            <a:ext cx="835342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15" tIns="34208" rIns="68415" bIns="34208" anchor="t"/>
          <a:lstStyle/>
          <a:p>
            <a:pPr algn="ctr"/>
            <a:endParaRPr lang="ru-RU" altLang="ru-RU" sz="2400" b="1" dirty="0">
              <a:solidFill>
                <a:srgbClr val="1F497D"/>
              </a:solidFill>
              <a:latin typeface="Calibri" pitchFamily="34" charset="0"/>
            </a:endParaRPr>
          </a:p>
          <a:p>
            <a:pPr algn="ctr"/>
            <a:endParaRPr lang="ru-RU" altLang="ru-RU" sz="3200" b="1" dirty="0">
              <a:solidFill>
                <a:srgbClr val="10253F"/>
              </a:solidFill>
              <a:latin typeface="Calibri" pitchFamily="34" charset="0"/>
            </a:endParaRPr>
          </a:p>
          <a:p>
            <a:pPr algn="ctr"/>
            <a:r>
              <a:rPr lang="ru-RU" altLang="ru-RU" sz="4400" b="1" dirty="0">
                <a:solidFill>
                  <a:srgbClr val="10253F"/>
                </a:solidFill>
                <a:latin typeface="Calibri" pitchFamily="34" charset="0"/>
              </a:rPr>
              <a:t>СПАСИБО ЗА ВНИМАНИЕ!</a:t>
            </a:r>
          </a:p>
          <a:p>
            <a:pPr algn="ctr"/>
            <a:endParaRPr lang="ru-RU" altLang="ru-RU" sz="2400" b="1" dirty="0">
              <a:solidFill>
                <a:srgbClr val="10253F"/>
              </a:solidFill>
              <a:latin typeface="Calibri" pitchFamily="34" charset="0"/>
            </a:endParaRP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</a:rPr>
              <a:t>Следующая встреча состоится </a:t>
            </a:r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8 декабря </a:t>
            </a:r>
            <a:r>
              <a:rPr lang="ru-RU" altLang="ru-RU" sz="2800" b="1" dirty="0">
                <a:solidFill>
                  <a:srgbClr val="FF0000"/>
                </a:solidFill>
                <a:latin typeface="Calibri" pitchFamily="34" charset="0"/>
              </a:rPr>
              <a:t>в 11.00. </a:t>
            </a: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</a:rPr>
              <a:t>Тема: «Индивидуальный образовательный маршрут педагога дополнительного образования».</a:t>
            </a:r>
          </a:p>
        </p:txBody>
      </p:sp>
      <p:pic>
        <p:nvPicPr>
          <p:cNvPr id="5" name="Picture 5" descr="C:\Users\Макс\Desktop\dd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6230" y="510363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0393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083706" y="1296365"/>
            <a:ext cx="833379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82501" y="3808072"/>
            <a:ext cx="1307939" cy="347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875099" y="3426106"/>
            <a:ext cx="1169043" cy="231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956122" y="3703899"/>
            <a:ext cx="1169043" cy="57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268638" y="2430684"/>
            <a:ext cx="1400537" cy="231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778" y="1937657"/>
            <a:ext cx="1162773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Мастер-класс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«Приемы снятия психологических и физических барьеров перед публичным выступлением» </a:t>
            </a: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Налетова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Наталья Ильинична</a:t>
            </a:r>
          </a:p>
        </p:txBody>
      </p:sp>
      <p:pic>
        <p:nvPicPr>
          <p:cNvPr id="17412" name="Picture 5" descr="C:\Users\Макс\Desktop\dd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65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й\Downloads\wMkxul2N41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720725"/>
            <a:ext cx="8128000" cy="58309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83444" y="5833670"/>
            <a:ext cx="811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Хореографический коллектив «Веснушки»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й\Downloads\p4WYIRBBF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97" y="556181"/>
            <a:ext cx="11500701" cy="59483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E51C249F-84D4-43BF-8893-923B55D102C0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93B81BCE-30EA-4CB4-821D-990C81E60EF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Конференц_зона_Личностное_самоопределения</Template>
  <TotalTime>814</TotalTime>
  <Words>1218</Words>
  <Application>Microsoft Office PowerPoint</Application>
  <PresentationFormat>Широкоэкранный</PresentationFormat>
  <Paragraphs>84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ГБУ ДО ДОМ ДЕТСКОГО ТВОРЧЕСТВА  КРАСНОСЕЛЬСКОГО РАЙОНА  САНКТ-ПЕТЕРБУРГА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Мавлюдова</dc:creator>
  <cp:lastModifiedBy>Владимир Белаш</cp:lastModifiedBy>
  <cp:revision>153</cp:revision>
  <dcterms:created xsi:type="dcterms:W3CDTF">2018-03-29T08:30:17Z</dcterms:created>
  <dcterms:modified xsi:type="dcterms:W3CDTF">2022-11-16T11:34:01Z</dcterms:modified>
</cp:coreProperties>
</file>